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4.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6.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1" r:id="rId5"/>
    <p:sldMasterId id="2147483698" r:id="rId6"/>
    <p:sldMasterId id="2147483704" r:id="rId7"/>
    <p:sldMasterId id="2147483717" r:id="rId8"/>
  </p:sldMasterIdLst>
  <p:notesMasterIdLst>
    <p:notesMasterId r:id="rId41"/>
  </p:notesMasterIdLst>
  <p:sldIdLst>
    <p:sldId id="882" r:id="rId9"/>
    <p:sldId id="887" r:id="rId10"/>
    <p:sldId id="884" r:id="rId11"/>
    <p:sldId id="885" r:id="rId12"/>
    <p:sldId id="886" r:id="rId13"/>
    <p:sldId id="889" r:id="rId14"/>
    <p:sldId id="866" r:id="rId15"/>
    <p:sldId id="891" r:id="rId16"/>
    <p:sldId id="895" r:id="rId17"/>
    <p:sldId id="890" r:id="rId18"/>
    <p:sldId id="896" r:id="rId19"/>
    <p:sldId id="892" r:id="rId20"/>
    <p:sldId id="867" r:id="rId21"/>
    <p:sldId id="870" r:id="rId22"/>
    <p:sldId id="871" r:id="rId23"/>
    <p:sldId id="909" r:id="rId24"/>
    <p:sldId id="910" r:id="rId25"/>
    <p:sldId id="874" r:id="rId26"/>
    <p:sldId id="875" r:id="rId27"/>
    <p:sldId id="898" r:id="rId28"/>
    <p:sldId id="899" r:id="rId29"/>
    <p:sldId id="900" r:id="rId30"/>
    <p:sldId id="901" r:id="rId31"/>
    <p:sldId id="902" r:id="rId32"/>
    <p:sldId id="903" r:id="rId33"/>
    <p:sldId id="904" r:id="rId34"/>
    <p:sldId id="905" r:id="rId35"/>
    <p:sldId id="906" r:id="rId36"/>
    <p:sldId id="907" r:id="rId37"/>
    <p:sldId id="908" r:id="rId38"/>
    <p:sldId id="894" r:id="rId39"/>
    <p:sldId id="881" r:id="rId40"/>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23">
          <p15:clr>
            <a:srgbClr val="A4A3A4"/>
          </p15:clr>
        </p15:guide>
        <p15:guide id="2" pos="28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684" y="108"/>
      </p:cViewPr>
      <p:guideLst>
        <p:guide orient="horz" pos="1523"/>
        <p:guide pos="28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viewProps" Target="viewProps.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0" Type="http://schemas.openxmlformats.org/officeDocument/2006/relationships/slide" Target="slides/slide12.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8C857D-9DEA-4D23-9FB4-80ECD7B5DC21}" type="datetimeFigureOut">
              <a:rPr lang="zh-CN" altLang="en-US" smtClean="0"/>
              <a:t>2025/8/23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72ED27-077B-4B8F-B939-7B693EA1A867}" type="slidenum">
              <a:rPr lang="zh-CN" altLang="en-US" smtClean="0"/>
              <a:t>‹#›</a:t>
            </a:fld>
            <a:endParaRPr lang="zh-CN" altLang="en-US"/>
          </a:p>
        </p:txBody>
      </p:sp>
    </p:spTree>
    <p:extLst>
      <p:ext uri="{BB962C8B-B14F-4D97-AF65-F5344CB8AC3E}">
        <p14:creationId xmlns:p14="http://schemas.microsoft.com/office/powerpoint/2010/main" val="3942896816"/>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745370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621468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6006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135583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74339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874858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53756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073938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89843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038632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87627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339440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29082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xml"/><Relationship Id="rId1" Type="http://schemas.openxmlformats.org/officeDocument/2006/relationships/tags" Target="../tags/tag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8.xml"/><Relationship Id="rId1" Type="http://schemas.openxmlformats.org/officeDocument/2006/relationships/tags" Target="../tags/tag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1"/>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3865"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7"/>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40"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40" y="3441793"/>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3865"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9"/>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8"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5"/>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9" y="1261065"/>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3865" indent="0">
              <a:buNone/>
              <a:defRPr sz="1200" b="1"/>
            </a:lvl6pPr>
            <a:lvl7pPr marL="2056765" indent="0">
              <a:buNone/>
              <a:defRPr sz="1200" b="1"/>
            </a:lvl7pPr>
            <a:lvl8pPr marL="2399665" indent="0">
              <a:buNone/>
              <a:defRPr sz="1200" b="1"/>
            </a:lvl8pPr>
            <a:lvl9pPr marL="2742565"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9"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3"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3865" indent="0">
              <a:buNone/>
              <a:defRPr sz="1500"/>
            </a:lvl6pPr>
            <a:lvl7pPr marL="2056765" indent="0">
              <a:buNone/>
              <a:defRPr sz="1500"/>
            </a:lvl7pPr>
            <a:lvl8pPr marL="2399665" indent="0">
              <a:buNone/>
              <a:defRPr sz="1500"/>
            </a:lvl8pPr>
            <a:lvl9pPr marL="2742565"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3"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3865" indent="0">
              <a:buNone/>
              <a:defRPr sz="800"/>
            </a:lvl6pPr>
            <a:lvl7pPr marL="2056765" indent="0">
              <a:buNone/>
              <a:defRPr sz="800"/>
            </a:lvl7pPr>
            <a:lvl8pPr marL="2399665" indent="0">
              <a:buNone/>
              <a:defRPr sz="800"/>
            </a:lvl8pPr>
            <a:lvl9pPr marL="2742565" indent="0">
              <a:buNone/>
              <a:defRPr sz="800"/>
            </a:lvl9pPr>
          </a:lstStyle>
          <a:p>
            <a:pPr lvl="0"/>
            <a:r>
              <a:rPr lang="en-US"/>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7"/>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7"/>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 name="Subtitle 2" hidden="1"/>
          <p:cNvSpPr>
            <a:spLocks noGrp="1"/>
          </p:cNvSpPr>
          <p:nvPr>
            <p:ph type="subTitle" idx="1"/>
            <p:custDataLst>
              <p:tags r:id="rId1"/>
            </p:custDataLst>
          </p:nvPr>
        </p:nvSpPr>
        <p:spPr>
          <a:xfrm>
            <a:off x="0" y="0"/>
            <a:ext cx="1058640" cy="105861"/>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none" lIns="0" tIns="0" rIns="0" bIns="0" anchor="t">
            <a:noAutofit/>
          </a:bodyPr>
          <a:lstStyle>
            <a:lvl1pPr marL="0" indent="0" algn="l">
              <a:lnSpc>
                <a:spcPct val="100000"/>
              </a:lnSpc>
              <a:spcBef>
                <a:spcPts val="0"/>
              </a:spcBef>
              <a:spcAft>
                <a:spcPts val="0"/>
              </a:spcAft>
              <a:buClrTx/>
              <a:buSzPct val="100000"/>
              <a:buFontTx/>
              <a:buNone/>
              <a:defRPr sz="100" b="0" i="0" u="none" spc="0">
                <a:solidFill>
                  <a:schemeClr val="tx1"/>
                </a:solidFill>
                <a:latin typeface="Bosch Office Sans" panose="020B0604020202020204" pitchFamily="34" charset="0"/>
              </a:defRPr>
            </a:lvl1pPr>
            <a:lvl2pPr marL="342900" indent="0" algn="ctr">
              <a:buNone/>
              <a:defRPr sz="1500"/>
            </a:lvl2pPr>
            <a:lvl3pPr marL="685800" indent="0" algn="ctr">
              <a:buNone/>
              <a:defRPr sz="13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DE" dirty="0"/>
          </a:p>
        </p:txBody>
      </p:sp>
      <p:sp>
        <p:nvSpPr>
          <p:cNvPr id="2" name="Title 1"/>
          <p:cNvSpPr>
            <a:spLocks noGrp="1"/>
          </p:cNvSpPr>
          <p:nvPr>
            <p:ph type="ctrTitle"/>
            <p:custDataLst>
              <p:tags r:id="rId2"/>
            </p:custDataLst>
          </p:nvPr>
        </p:nvSpPr>
        <p:spPr>
          <a:xfrm>
            <a:off x="215962" y="215956"/>
            <a:ext cx="8229865" cy="4338165"/>
          </a:xfrm>
          <a:effectLst/>
          <a:extLst>
            <a:ext uri="{AF507438-7753-43E0-B8FC-AC1667EBCBE1}">
              <a14:hiddenEffects xmlns:a14="http://schemas.microsoft.com/office/drawing/2010/main">
                <a:effectLst>
                  <a:outerShdw blurRad="63500" rotWithShape="0">
                    <a:scrgbClr r="0" g="0" b="0"/>
                  </a:outerShdw>
                </a:effectLst>
              </a14:hiddenEffects>
            </a:ext>
          </a:extLst>
        </p:spPr>
        <p:txBody>
          <a:bodyPr wrap="square" lIns="0" tIns="0" rIns="0" bIns="0" anchor="t" anchorCtr="0">
            <a:normAutofit/>
          </a:bodyPr>
          <a:lstStyle>
            <a:lvl1pPr algn="l">
              <a:lnSpc>
                <a:spcPct val="90000"/>
              </a:lnSpc>
              <a:spcBef>
                <a:spcPts val="0"/>
              </a:spcBef>
              <a:spcAft>
                <a:spcPts val="0"/>
              </a:spcAft>
              <a:buFontTx/>
              <a:buNone/>
              <a:defRPr sz="6700" b="0" i="0" u="none" cap="all" spc="0">
                <a:solidFill>
                  <a:srgbClr val="FFFFFF"/>
                </a:solidFill>
                <a:latin typeface="Bosch Office Sans" panose="020B0604020202020204" pitchFamily="34" charset="0"/>
              </a:defRPr>
            </a:lvl1pPr>
          </a:lstStyle>
          <a:p>
            <a:r>
              <a:rPr lang="en-US"/>
              <a:t>Click to edit Master title style</a:t>
            </a:r>
            <a:endParaRPr lang="de-D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4539" y="1282238"/>
            <a:ext cx="7886104" cy="2139706"/>
          </a:xfrm>
        </p:spPr>
        <p:txBody>
          <a:bodyPr anchor="b"/>
          <a:lstStyle>
            <a:lvl1pPr>
              <a:defRPr sz="4500"/>
            </a:lvl1pPr>
          </a:lstStyle>
          <a:p>
            <a:r>
              <a:rPr lang="en-US"/>
              <a:t>Click to edit Master title style</a:t>
            </a:r>
            <a:endParaRPr lang="de-DE"/>
          </a:p>
        </p:txBody>
      </p:sp>
      <p:sp>
        <p:nvSpPr>
          <p:cNvPr id="3" name="Text Placeholder 2"/>
          <p:cNvSpPr>
            <a:spLocks noGrp="1"/>
          </p:cNvSpPr>
          <p:nvPr>
            <p:ph type="body" idx="1"/>
          </p:nvPr>
        </p:nvSpPr>
        <p:spPr>
          <a:xfrm>
            <a:off x="624539" y="3441792"/>
            <a:ext cx="7886104" cy="1126091"/>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288056" y="1080278"/>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800927" y="1080277"/>
            <a:ext cx="4052782" cy="34748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32" y="273914"/>
            <a:ext cx="7886104" cy="993766"/>
          </a:xfrm>
        </p:spPr>
        <p:txBody>
          <a:bodyPr/>
          <a:lstStyle/>
          <a:p>
            <a:r>
              <a:rPr lang="en-US"/>
              <a:t>Click to edit Master title style</a:t>
            </a:r>
            <a:endParaRPr lang="de-DE"/>
          </a:p>
        </p:txBody>
      </p:sp>
      <p:sp>
        <p:nvSpPr>
          <p:cNvPr id="3" name="Text Placeholder 2"/>
          <p:cNvSpPr>
            <a:spLocks noGrp="1"/>
          </p:cNvSpPr>
          <p:nvPr>
            <p:ph type="body" idx="1"/>
          </p:nvPr>
        </p:nvSpPr>
        <p:spPr>
          <a:xfrm>
            <a:off x="629832" y="1261064"/>
            <a:ext cx="3868954"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32" y="1879026"/>
            <a:ext cx="3868954"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5" name="Text Placeholder 4"/>
          <p:cNvSpPr>
            <a:spLocks noGrp="1"/>
          </p:cNvSpPr>
          <p:nvPr>
            <p:ph type="body" sz="quarter" idx="3"/>
          </p:nvPr>
        </p:nvSpPr>
        <p:spPr>
          <a:xfrm>
            <a:off x="4629338" y="1261064"/>
            <a:ext cx="3886597" cy="617961"/>
          </a:xfrm>
        </p:spPr>
        <p:txBody>
          <a:bodyPr anchor="b"/>
          <a:lstStyle>
            <a:lvl1pPr marL="0" indent="0">
              <a:buNone/>
              <a:defRPr sz="1800" b="1"/>
            </a:lvl1pPr>
            <a:lvl2pPr marL="342900" indent="0">
              <a:buNone/>
              <a:defRPr sz="1500" b="1"/>
            </a:lvl2pPr>
            <a:lvl3pPr marL="685800" indent="0">
              <a:buNone/>
              <a:defRPr sz="13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338" y="1879026"/>
            <a:ext cx="3886597" cy="2762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Content Placeholder 2"/>
          <p:cNvSpPr>
            <a:spLocks noGrp="1"/>
          </p:cNvSpPr>
          <p:nvPr>
            <p:ph idx="1"/>
          </p:nvPr>
        </p:nvSpPr>
        <p:spPr>
          <a:xfrm>
            <a:off x="3886596" y="741025"/>
            <a:ext cx="4629338" cy="3654836"/>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32" y="342724"/>
            <a:ext cx="2949791" cy="1200194"/>
          </a:xfrm>
        </p:spPr>
        <p:txBody>
          <a:bodyPr anchor="b"/>
          <a:lstStyle>
            <a:lvl1pPr>
              <a:defRPr sz="2400"/>
            </a:lvl1pPr>
          </a:lstStyle>
          <a:p>
            <a:r>
              <a:rPr lang="en-US"/>
              <a:t>Click to edit Master title style</a:t>
            </a:r>
            <a:endParaRPr lang="de-DE"/>
          </a:p>
        </p:txBody>
      </p:sp>
      <p:sp>
        <p:nvSpPr>
          <p:cNvPr id="3" name="Picture Placeholder 2"/>
          <p:cNvSpPr>
            <a:spLocks noGrp="1"/>
          </p:cNvSpPr>
          <p:nvPr>
            <p:ph type="pic" idx="1"/>
          </p:nvPr>
        </p:nvSpPr>
        <p:spPr>
          <a:xfrm>
            <a:off x="3886596" y="741025"/>
            <a:ext cx="4629338" cy="3654836"/>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DE"/>
          </a:p>
        </p:txBody>
      </p:sp>
      <p:sp>
        <p:nvSpPr>
          <p:cNvPr id="4" name="Text Placeholder 3"/>
          <p:cNvSpPr>
            <a:spLocks noGrp="1"/>
          </p:cNvSpPr>
          <p:nvPr>
            <p:ph type="body" sz="half" idx="2"/>
          </p:nvPr>
        </p:nvSpPr>
        <p:spPr>
          <a:xfrm>
            <a:off x="629832" y="1542918"/>
            <a:ext cx="2949791" cy="2858235"/>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5290" y="273916"/>
            <a:ext cx="1970644" cy="4358808"/>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628068" y="273916"/>
            <a:ext cx="5747858" cy="435880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36933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410635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276999"/>
          </a:xfrm>
        </p:spPr>
        <p:txBody>
          <a:bodyPr lIns="0" tIns="0" rIns="0" bIns="0"/>
          <a:lstStyle>
            <a:lvl1pPr>
              <a:defRPr sz="18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867938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sz="half" idx="2"/>
          </p:nvPr>
        </p:nvSpPr>
        <p:spPr>
          <a:xfrm>
            <a:off x="1573053" y="1319434"/>
            <a:ext cx="2533650" cy="276999"/>
          </a:xfrm>
          <a:prstGeom prst="rect">
            <a:avLst/>
          </a:prstGeom>
        </p:spPr>
        <p:txBody>
          <a:bodyPr wrap="square" lIns="0" tIns="0" rIns="0" bIns="0">
            <a:spAutoFit/>
          </a:bodyPr>
          <a:lstStyle>
            <a:lvl1pPr>
              <a:defRPr sz="1800" b="0" i="0">
                <a:solidFill>
                  <a:schemeClr val="tx1"/>
                </a:solidFill>
                <a:latin typeface="微软雅黑"/>
                <a:cs typeface="微软雅黑"/>
              </a:defRPr>
            </a:lvl1pPr>
          </a:lstStyle>
          <a:p>
            <a:endParaRPr/>
          </a:p>
        </p:txBody>
      </p:sp>
      <p:sp>
        <p:nvSpPr>
          <p:cNvPr id="4" name="Holder 4"/>
          <p:cNvSpPr>
            <a:spLocks noGrp="1"/>
          </p:cNvSpPr>
          <p:nvPr>
            <p:ph sz="half" idx="3"/>
          </p:nvPr>
        </p:nvSpPr>
        <p:spPr>
          <a:xfrm>
            <a:off x="4709160" y="1183005"/>
            <a:ext cx="3977640" cy="36933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208850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369332"/>
          </a:xfrm>
        </p:spPr>
        <p:txBody>
          <a:bodyPr lIns="0" tIns="0" rIns="0" bIns="0"/>
          <a:lstStyle>
            <a:lvl1pPr>
              <a:defRPr sz="2400" b="1" i="0">
                <a:solidFill>
                  <a:srgbClr val="32859A"/>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846699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3999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4419909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2"/>
            <a:ext cx="7772400" cy="492443"/>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369332"/>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2497" indent="0" algn="ctr">
              <a:buNone/>
              <a:defRPr>
                <a:solidFill>
                  <a:schemeClr val="tx1">
                    <a:tint val="75000"/>
                  </a:schemeClr>
                </a:solidFill>
              </a:defRPr>
            </a:lvl7pPr>
            <a:lvl8pPr marL="3199685" indent="0" algn="ctr">
              <a:buNone/>
              <a:defRPr>
                <a:solidFill>
                  <a:schemeClr val="tx1">
                    <a:tint val="75000"/>
                  </a:schemeClr>
                </a:solidFill>
              </a:defRPr>
            </a:lvl8pPr>
            <a:lvl9pPr marL="365687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83456"/>
            <a:ext cx="2103120" cy="276999"/>
          </a:xfrm>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a:xfrm>
            <a:off x="3108960" y="4783456"/>
            <a:ext cx="2926080" cy="276999"/>
          </a:xfrm>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83680" y="4783456"/>
            <a:ext cx="2103120" cy="276999"/>
          </a:xfrm>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87564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36933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902400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9224324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2425445" y="1704212"/>
            <a:ext cx="2107883" cy="386715"/>
          </a:xfrm>
          <a:custGeom>
            <a:avLst/>
            <a:gdLst/>
            <a:ahLst/>
            <a:cxnLst/>
            <a:rect l="l" t="t" r="r" b="b"/>
            <a:pathLst>
              <a:path w="2810510" h="515619">
                <a:moveTo>
                  <a:pt x="2736596" y="0"/>
                </a:moveTo>
                <a:lnTo>
                  <a:pt x="0" y="0"/>
                </a:lnTo>
                <a:lnTo>
                  <a:pt x="0" y="441451"/>
                </a:lnTo>
                <a:lnTo>
                  <a:pt x="73660" y="515112"/>
                </a:lnTo>
                <a:lnTo>
                  <a:pt x="2810256" y="515112"/>
                </a:lnTo>
                <a:lnTo>
                  <a:pt x="2810256" y="73660"/>
                </a:lnTo>
                <a:lnTo>
                  <a:pt x="2736596" y="0"/>
                </a:lnTo>
                <a:close/>
              </a:path>
            </a:pathLst>
          </a:custGeom>
          <a:solidFill>
            <a:srgbClr val="2B7592"/>
          </a:solidFill>
        </p:spPr>
        <p:txBody>
          <a:bodyPr wrap="square" lIns="0" tIns="0" rIns="0" bIns="0" rtlCol="0"/>
          <a:lstStyle/>
          <a:p>
            <a:pPr defTabSz="685800"/>
            <a:endParaRPr sz="1350">
              <a:solidFill>
                <a:prstClr val="black"/>
              </a:solidFill>
            </a:endParaRPr>
          </a:p>
        </p:txBody>
      </p:sp>
      <p:sp>
        <p:nvSpPr>
          <p:cNvPr id="18" name="bk object 18"/>
          <p:cNvSpPr/>
          <p:nvPr/>
        </p:nvSpPr>
        <p:spPr>
          <a:xfrm>
            <a:off x="2457451" y="1660780"/>
            <a:ext cx="2008346" cy="388619"/>
          </a:xfrm>
          <a:custGeom>
            <a:avLst/>
            <a:gdLst/>
            <a:ahLst/>
            <a:cxnLst/>
            <a:rect l="l" t="t" r="r" b="b"/>
            <a:pathLst>
              <a:path w="2677795" h="518160">
                <a:moveTo>
                  <a:pt x="0" y="518160"/>
                </a:moveTo>
                <a:lnTo>
                  <a:pt x="2677668" y="518160"/>
                </a:lnTo>
                <a:lnTo>
                  <a:pt x="2677668" y="0"/>
                </a:lnTo>
                <a:lnTo>
                  <a:pt x="0" y="0"/>
                </a:lnTo>
                <a:lnTo>
                  <a:pt x="0" y="518160"/>
                </a:lnTo>
                <a:close/>
              </a:path>
            </a:pathLst>
          </a:custGeom>
          <a:ln w="12700">
            <a:solidFill>
              <a:srgbClr val="2B7592"/>
            </a:solidFill>
          </a:ln>
        </p:spPr>
        <p:txBody>
          <a:bodyPr wrap="square" lIns="0" tIns="0" rIns="0" bIns="0" rtlCol="0"/>
          <a:lstStyle/>
          <a:p>
            <a:pPr defTabSz="685800"/>
            <a:endParaRPr sz="1350">
              <a:solidFill>
                <a:prstClr val="black"/>
              </a:solidFill>
            </a:endParaRPr>
          </a:p>
        </p:txBody>
      </p:sp>
      <p:sp>
        <p:nvSpPr>
          <p:cNvPr id="19" name="bk object 19"/>
          <p:cNvSpPr/>
          <p:nvPr/>
        </p:nvSpPr>
        <p:spPr>
          <a:xfrm>
            <a:off x="2479166" y="1671066"/>
            <a:ext cx="490919" cy="508064"/>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0" name="bk object 20"/>
          <p:cNvSpPr/>
          <p:nvPr/>
        </p:nvSpPr>
        <p:spPr>
          <a:xfrm>
            <a:off x="2667761" y="1671066"/>
            <a:ext cx="759524" cy="508064"/>
          </a:xfrm>
          <a:prstGeom prst="rect">
            <a:avLst/>
          </a:prstGeom>
          <a:blipFill>
            <a:blip r:embed="rId4" cstate="print"/>
            <a:stretch>
              <a:fillRect/>
            </a:stretch>
          </a:blipFill>
        </p:spPr>
        <p:txBody>
          <a:bodyPr wrap="square" lIns="0" tIns="0" rIns="0" bIns="0" rtlCol="0"/>
          <a:lstStyle/>
          <a:p>
            <a:pPr defTabSz="685800"/>
            <a:endParaRPr sz="1350">
              <a:solidFill>
                <a:prstClr val="black"/>
              </a:solidFill>
            </a:endParaRPr>
          </a:p>
        </p:txBody>
      </p:sp>
      <p:sp>
        <p:nvSpPr>
          <p:cNvPr id="21" name="bk object 21"/>
          <p:cNvSpPr/>
          <p:nvPr/>
        </p:nvSpPr>
        <p:spPr>
          <a:xfrm>
            <a:off x="3124961" y="1671066"/>
            <a:ext cx="401765" cy="508064"/>
          </a:xfrm>
          <a:prstGeom prst="rect">
            <a:avLst/>
          </a:prstGeom>
          <a:blipFill>
            <a:blip r:embed="rId5" cstate="print"/>
            <a:stretch>
              <a:fillRect/>
            </a:stretch>
          </a:blipFill>
        </p:spPr>
        <p:txBody>
          <a:bodyPr wrap="square" lIns="0" tIns="0" rIns="0" bIns="0" rtlCol="0"/>
          <a:lstStyle/>
          <a:p>
            <a:pPr defTabSz="685800"/>
            <a:endParaRPr sz="1350">
              <a:solidFill>
                <a:prstClr val="black"/>
              </a:solidFill>
            </a:endParaRPr>
          </a:p>
        </p:txBody>
      </p:sp>
      <p:sp>
        <p:nvSpPr>
          <p:cNvPr id="22" name="bk object 22"/>
          <p:cNvSpPr/>
          <p:nvPr/>
        </p:nvSpPr>
        <p:spPr>
          <a:xfrm>
            <a:off x="3224402" y="1671066"/>
            <a:ext cx="1141286" cy="508064"/>
          </a:xfrm>
          <a:prstGeom prst="rect">
            <a:avLst/>
          </a:prstGeom>
          <a:blipFill>
            <a:blip r:embed="rId6"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0560609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 y="0"/>
            <a:ext cx="9143999" cy="5143498"/>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4258817" y="1145286"/>
            <a:ext cx="2131124" cy="508063"/>
          </a:xfrm>
          <a:prstGeom prst="rect">
            <a:avLst/>
          </a:prstGeom>
          <a:blipFill>
            <a:blip r:embed="rId3" cstate="print"/>
            <a:stretch>
              <a:fillRect/>
            </a:stretch>
          </a:blipFill>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2903983" y="1202054"/>
            <a:ext cx="3336035" cy="276999"/>
          </a:xfrm>
        </p:spPr>
        <p:txBody>
          <a:bodyPr lIns="0" tIns="0" rIns="0" bIns="0"/>
          <a:lstStyle>
            <a:lvl1pPr>
              <a:defRPr sz="1800" b="0" i="0">
                <a:solidFill>
                  <a:schemeClr val="bg1"/>
                </a:solidFill>
                <a:latin typeface="微软雅黑"/>
                <a:cs typeface="微软雅黑"/>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221821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8936176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AFEEADE-4500-4884-B6C3-852FC7738ADD}" type="datetimeFigureOut">
              <a:rPr lang="zh-CN" altLang="en-US" smtClean="0">
                <a:solidFill>
                  <a:prstClr val="black">
                    <a:tint val="75000"/>
                  </a:prstClr>
                </a:solidFill>
              </a:rPr>
              <a:pPr/>
              <a:t>2025/8/23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15FB741A-F61F-488C-8EB2-4E4918887FD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30232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smtClean="0"/>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655893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323165"/>
          </a:xfrm>
        </p:spPr>
        <p:txBody>
          <a:bodyPr lIns="0" tIns="0" rIns="0" bIns="0"/>
          <a:lstStyle>
            <a:lvl1pPr>
              <a:defRPr sz="21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smtClean="0"/>
              <a:t>2020/1/10</a:t>
            </a:r>
            <a:endParaRPr lang="en-US" altLang="zh-CN" spc="-4"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6146886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sz="half" idx="2"/>
          </p:nvPr>
        </p:nvSpPr>
        <p:spPr>
          <a:xfrm>
            <a:off x="457200" y="1183005"/>
            <a:ext cx="3977640" cy="43088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43088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smtClean="0"/>
              <a:t>2020/1/10</a:t>
            </a:r>
            <a:endParaRPr lang="en-US" altLang="zh-CN" spc="-4"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427108072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535941" y="238744"/>
            <a:ext cx="8072119" cy="369332"/>
          </a:xfrm>
        </p:spPr>
        <p:txBody>
          <a:bodyPr lIns="0" tIns="0" rIns="0" bIns="0"/>
          <a:lstStyle>
            <a:lvl1pPr>
              <a:defRPr sz="2400" b="1" i="0">
                <a:solidFill>
                  <a:schemeClr val="hlink"/>
                </a:solidFill>
                <a:latin typeface="华文楷体"/>
                <a:cs typeface="华文楷体"/>
              </a:defRPr>
            </a:lvl1pPr>
          </a:lstStyle>
          <a:p>
            <a:endParaRPr/>
          </a:p>
        </p:txBody>
      </p:sp>
      <p:sp>
        <p:nvSpPr>
          <p:cNvPr id="3" name="Holder 3"/>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smtClean="0"/>
              <a:t>2020/1/10</a:t>
            </a:r>
            <a:endParaRPr lang="en-US" altLang="zh-CN" spc="-4"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3715109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7"/>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7" y="1631157"/>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900" b="0" i="0">
                <a:solidFill>
                  <a:srgbClr val="8A8A8A"/>
                </a:solidFill>
                <a:latin typeface="Arial"/>
                <a:cs typeface="Arial"/>
              </a:defRPr>
            </a:lvl1pPr>
          </a:lstStyle>
          <a:p>
            <a:pPr marL="9525">
              <a:lnSpc>
                <a:spcPts val="1069"/>
              </a:lnSpc>
            </a:pPr>
            <a:r>
              <a:rPr lang="en-US" altLang="zh-CN" spc="-4" smtClean="0"/>
              <a:t>2020/1/10</a:t>
            </a:r>
            <a:endParaRPr lang="en-US" altLang="zh-CN" spc="-4"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8/23/2025</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defRPr sz="900" b="0" i="0">
                <a:solidFill>
                  <a:srgbClr val="8A8A8A"/>
                </a:solidFill>
                <a:latin typeface="Cambria"/>
                <a:cs typeface="Cambria"/>
              </a:defRPr>
            </a:lvl1pPr>
          </a:lstStyle>
          <a:p>
            <a:pPr marL="19050">
              <a:spcBef>
                <a:spcPts val="30"/>
              </a:spcBef>
            </a:pPr>
            <a:fld id="{81D60167-4931-47E6-BA6A-407CBD079E47}" type="slidenum">
              <a:rPr lang="en-US" altLang="zh-CN" smtClean="0"/>
              <a:pPr marL="19050">
                <a:spcBef>
                  <a:spcPts val="30"/>
                </a:spcBef>
              </a:pPr>
              <a:t>‹#›</a:t>
            </a:fld>
            <a:endParaRPr lang="en-US" altLang="zh-CN" dirty="0"/>
          </a:p>
        </p:txBody>
      </p:sp>
    </p:spTree>
    <p:extLst>
      <p:ext uri="{BB962C8B-B14F-4D97-AF65-F5344CB8AC3E}">
        <p14:creationId xmlns:p14="http://schemas.microsoft.com/office/powerpoint/2010/main" val="129520433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35">
            <a:extLst>
              <a:ext uri="{FF2B5EF4-FFF2-40B4-BE49-F238E27FC236}">
                <a16:creationId xmlns:a16="http://schemas.microsoft.com/office/drawing/2014/main" xmlns="" id="{A088464E-0FC6-4FE8-9332-730EA45F1702}"/>
              </a:ext>
            </a:extLst>
          </p:cNvPr>
          <p:cNvSpPr>
            <a:spLocks noChangeArrowheads="1"/>
          </p:cNvSpPr>
          <p:nvPr/>
        </p:nvSpPr>
        <p:spPr bwMode="auto">
          <a:xfrm>
            <a:off x="0" y="1285875"/>
            <a:ext cx="9144000" cy="3820716"/>
          </a:xfrm>
          <a:prstGeom prst="rect">
            <a:avLst/>
          </a:prstGeom>
          <a:solidFill>
            <a:schemeClr val="accent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sp>
        <p:nvSpPr>
          <p:cNvPr id="5" name="Rectangle 39">
            <a:extLst>
              <a:ext uri="{FF2B5EF4-FFF2-40B4-BE49-F238E27FC236}">
                <a16:creationId xmlns:a16="http://schemas.microsoft.com/office/drawing/2014/main" xmlns="" id="{29DB39A7-0C88-478B-B0EB-B89A1E8707D0}"/>
              </a:ext>
            </a:extLst>
          </p:cNvPr>
          <p:cNvSpPr>
            <a:spLocks noChangeArrowheads="1"/>
          </p:cNvSpPr>
          <p:nvPr/>
        </p:nvSpPr>
        <p:spPr bwMode="gray">
          <a:xfrm>
            <a:off x="0" y="0"/>
            <a:ext cx="9144000" cy="1285875"/>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grpSp>
        <p:nvGrpSpPr>
          <p:cNvPr id="6" name="Group 18"/>
          <p:cNvGrpSpPr>
            <a:grpSpLocks/>
          </p:cNvGrpSpPr>
          <p:nvPr/>
        </p:nvGrpSpPr>
        <p:grpSpPr bwMode="auto">
          <a:xfrm>
            <a:off x="1" y="-1191"/>
            <a:ext cx="9166225" cy="5144691"/>
            <a:chOff x="0" y="0"/>
            <a:chExt cx="5764" cy="4321"/>
          </a:xfrm>
        </p:grpSpPr>
        <p:sp>
          <p:nvSpPr>
            <p:cNvPr id="7" name="AutoShape 19">
              <a:extLst>
                <a:ext uri="{FF2B5EF4-FFF2-40B4-BE49-F238E27FC236}">
                  <a16:creationId xmlns:a16="http://schemas.microsoft.com/office/drawing/2014/main" xmlns="" id="{617E56C7-4E5C-4542-B4A2-85BC3FF516D4}"/>
                </a:ext>
              </a:extLst>
            </p:cNvPr>
            <p:cNvSpPr>
              <a:spLocks noChangeArrowheads="1"/>
            </p:cNvSpPr>
            <p:nvPr/>
          </p:nvSpPr>
          <p:spPr bwMode="gray">
            <a:xfrm>
              <a:off x="27" y="24"/>
              <a:ext cx="5712" cy="4274"/>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sp>
          <p:nvSpPr>
            <p:cNvPr id="8" name="Freeform 20"/>
            <p:cNvSpPr>
              <a:spLocks/>
            </p:cNvSpPr>
            <p:nvPr/>
          </p:nvSpPr>
          <p:spPr bwMode="gray">
            <a:xfrm>
              <a:off x="0" y="0"/>
              <a:ext cx="288" cy="282"/>
            </a:xfrm>
            <a:custGeom>
              <a:avLst/>
              <a:gdLst>
                <a:gd name="T0" fmla="*/ 2 w 288"/>
                <a:gd name="T1" fmla="*/ 282 h 282"/>
                <a:gd name="T2" fmla="*/ 82 w 288"/>
                <a:gd name="T3" fmla="*/ 144 h 282"/>
                <a:gd name="T4" fmla="*/ 165 w 288"/>
                <a:gd name="T5" fmla="*/ 36 h 282"/>
                <a:gd name="T6" fmla="*/ 288 w 288"/>
                <a:gd name="T7" fmla="*/ 0 h 282"/>
                <a:gd name="T8" fmla="*/ 0 w 288"/>
                <a:gd name="T9" fmla="*/ 0 h 2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282">
                  <a:moveTo>
                    <a:pt x="2" y="282"/>
                  </a:moveTo>
                  <a:lnTo>
                    <a:pt x="82" y="144"/>
                  </a:lnTo>
                  <a:lnTo>
                    <a:pt x="165" y="36"/>
                  </a:lnTo>
                  <a:lnTo>
                    <a:pt x="288"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9" name="Freeform 21"/>
            <p:cNvSpPr>
              <a:spLocks/>
            </p:cNvSpPr>
            <p:nvPr/>
          </p:nvSpPr>
          <p:spPr bwMode="gray">
            <a:xfrm>
              <a:off x="5" y="3985"/>
              <a:ext cx="244" cy="336"/>
            </a:xfrm>
            <a:custGeom>
              <a:avLst/>
              <a:gdLst>
                <a:gd name="T0" fmla="*/ 251 w 243"/>
                <a:gd name="T1" fmla="*/ 335 h 336"/>
                <a:gd name="T2" fmla="*/ 130 w 243"/>
                <a:gd name="T3" fmla="*/ 239 h 336"/>
                <a:gd name="T4" fmla="*/ 30 w 243"/>
                <a:gd name="T5" fmla="*/ 144 h 336"/>
                <a:gd name="T6" fmla="*/ 0 w 243"/>
                <a:gd name="T7" fmla="*/ 0 h 336"/>
                <a:gd name="T8" fmla="*/ 1 w 243"/>
                <a:gd name="T9" fmla="*/ 336 h 3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 h="336">
                  <a:moveTo>
                    <a:pt x="243" y="335"/>
                  </a:moveTo>
                  <a:lnTo>
                    <a:pt x="122" y="239"/>
                  </a:lnTo>
                  <a:lnTo>
                    <a:pt x="30" y="144"/>
                  </a:lnTo>
                  <a:lnTo>
                    <a:pt x="0" y="0"/>
                  </a:lnTo>
                  <a:lnTo>
                    <a:pt x="1" y="336"/>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10" name="Freeform 22"/>
            <p:cNvSpPr>
              <a:spLocks/>
            </p:cNvSpPr>
            <p:nvPr/>
          </p:nvSpPr>
          <p:spPr bwMode="gray">
            <a:xfrm>
              <a:off x="5511" y="4029"/>
              <a:ext cx="253" cy="290"/>
            </a:xfrm>
            <a:custGeom>
              <a:avLst/>
              <a:gdLst>
                <a:gd name="T0" fmla="*/ 459 w 232"/>
                <a:gd name="T1" fmla="*/ 0 h 290"/>
                <a:gd name="T2" fmla="*/ 328 w 232"/>
                <a:gd name="T3" fmla="*/ 144 h 290"/>
                <a:gd name="T4" fmla="*/ 198 w 232"/>
                <a:gd name="T5" fmla="*/ 253 h 290"/>
                <a:gd name="T6" fmla="*/ 0 w 232"/>
                <a:gd name="T7" fmla="*/ 290 h 290"/>
                <a:gd name="T8" fmla="*/ 463 w 232"/>
                <a:gd name="T9" fmla="*/ 287 h 2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headEnd/>
              <a:tailEnd/>
            </a:ln>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11" name="Freeform 23"/>
            <p:cNvSpPr>
              <a:spLocks/>
            </p:cNvSpPr>
            <p:nvPr/>
          </p:nvSpPr>
          <p:spPr bwMode="gray">
            <a:xfrm>
              <a:off x="5472" y="0"/>
              <a:ext cx="288" cy="288"/>
            </a:xfrm>
            <a:custGeom>
              <a:avLst/>
              <a:gdLst>
                <a:gd name="T0" fmla="*/ 0 w 288"/>
                <a:gd name="T1" fmla="*/ 0 h 288"/>
                <a:gd name="T2" fmla="*/ 144 w 288"/>
                <a:gd name="T3" fmla="*/ 82 h 288"/>
                <a:gd name="T4" fmla="*/ 252 w 288"/>
                <a:gd name="T5" fmla="*/ 165 h 288"/>
                <a:gd name="T6" fmla="*/ 288 w 288"/>
                <a:gd name="T7" fmla="*/ 288 h 288"/>
                <a:gd name="T8" fmla="*/ 288 w 288"/>
                <a:gd name="T9" fmla="*/ 0 h 2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288">
                  <a:moveTo>
                    <a:pt x="0" y="0"/>
                  </a:moveTo>
                  <a:lnTo>
                    <a:pt x="144" y="82"/>
                  </a:lnTo>
                  <a:lnTo>
                    <a:pt x="252" y="165"/>
                  </a:lnTo>
                  <a:lnTo>
                    <a:pt x="288" y="288"/>
                  </a:lnTo>
                  <a:lnTo>
                    <a:pt x="288"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grpSp>
      <p:sp>
        <p:nvSpPr>
          <p:cNvPr id="3074" name="Rectangle 2"/>
          <p:cNvSpPr>
            <a:spLocks noGrp="1" noChangeArrowheads="1"/>
          </p:cNvSpPr>
          <p:nvPr>
            <p:ph type="ctrTitle"/>
          </p:nvPr>
        </p:nvSpPr>
        <p:spPr bwMode="gray">
          <a:xfrm>
            <a:off x="762000" y="342900"/>
            <a:ext cx="5334000" cy="628650"/>
          </a:xfrm>
        </p:spPr>
        <p:txBody>
          <a:bodyPr/>
          <a:lstStyle>
            <a:lvl1pPr algn="r">
              <a:defRPr sz="3300"/>
            </a:lvl1pPr>
          </a:lstStyle>
          <a:p>
            <a:r>
              <a:rPr lang="zh-CN" altLang="en-US" noProof="1"/>
              <a:t>单击此处编辑母版标题样式</a:t>
            </a:r>
          </a:p>
        </p:txBody>
      </p:sp>
      <p:sp>
        <p:nvSpPr>
          <p:cNvPr id="3075" name="Rectangle 3"/>
          <p:cNvSpPr>
            <a:spLocks noGrp="1" noChangeArrowheads="1"/>
          </p:cNvSpPr>
          <p:nvPr>
            <p:ph type="subTitle" idx="1"/>
          </p:nvPr>
        </p:nvSpPr>
        <p:spPr bwMode="gray">
          <a:xfrm>
            <a:off x="914400" y="1257300"/>
            <a:ext cx="5386388" cy="400050"/>
          </a:xfrm>
        </p:spPr>
        <p:txBody>
          <a:bodyPr/>
          <a:lstStyle>
            <a:lvl1pPr marL="0" indent="0" algn="r">
              <a:buFont typeface="Wingdings" panose="05000000000000000000" pitchFamily="2" charset="2"/>
              <a:buNone/>
              <a:defRPr sz="1200" b="0">
                <a:solidFill>
                  <a:srgbClr val="FFFFFF"/>
                </a:solidFill>
              </a:defRPr>
            </a:lvl1pPr>
          </a:lstStyle>
          <a:p>
            <a:r>
              <a:rPr lang="zh-CN" altLang="en-US" noProof="1"/>
              <a:t>单击此处编辑母版副标题样式</a:t>
            </a:r>
          </a:p>
        </p:txBody>
      </p:sp>
    </p:spTree>
    <p:extLst>
      <p:ext uri="{BB962C8B-B14F-4D97-AF65-F5344CB8AC3E}">
        <p14:creationId xmlns:p14="http://schemas.microsoft.com/office/powerpoint/2010/main" val="27656883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5"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1217A9DB-D5E7-416B-9A7B-675E24B85FD1}"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85973207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3000" b="1" cap="all"/>
            </a:lvl1pPr>
          </a:lstStyle>
          <a:p>
            <a:r>
              <a:rPr lang="zh-CN" altLang="en-US" noProof="1"/>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a:t>单击此处编辑母版文本样式</a:t>
            </a:r>
          </a:p>
        </p:txBody>
      </p:sp>
      <p:sp>
        <p:nvSpPr>
          <p:cNvPr id="4"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5"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49B7DA1D-C6D3-4A1D-A486-BE0B390BD3DA}"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9982215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025129"/>
            <a:ext cx="4038600" cy="371117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025129"/>
            <a:ext cx="4038600" cy="371117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6"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71AE66C3-451D-478B-ACA3-53A27404DACD}"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7571959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noProof="1"/>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8"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061384F6-450E-4F15-B02A-B31F36291C02}"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20328051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4"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2EDF8F8D-FE88-4FB5-80AC-22E6812CAD34}"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1055058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3"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963FA6C5-DA64-4647-9602-8580430B5435}"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28872546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1500" b="1"/>
            </a:lvl1pPr>
          </a:lstStyle>
          <a:p>
            <a:r>
              <a:rPr lang="zh-CN" altLang="en-US" noProof="1"/>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p>
        </p:txBody>
      </p:sp>
      <p:sp>
        <p:nvSpPr>
          <p:cNvPr id="5"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6"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F2C29E28-B801-46EE-8321-FB4D0D614C78}"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16821142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noProof="1"/>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noProof="1"/>
              <a:t>单击此处编辑母版文本样式</a:t>
            </a:r>
          </a:p>
        </p:txBody>
      </p:sp>
      <p:sp>
        <p:nvSpPr>
          <p:cNvPr id="5"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6"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92299B7B-B41B-461F-8B97-50BA704FB458}"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81164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5"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6B725010-9740-4E3C-99E6-B6300D664A4A}"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32446993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1300" y="263129"/>
            <a:ext cx="2095500" cy="4473178"/>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304800" y="263129"/>
            <a:ext cx="6134100" cy="447317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5">
            <a:extLst>
              <a:ext uri="{FF2B5EF4-FFF2-40B4-BE49-F238E27FC236}">
                <a16:creationId xmlns:a16="http://schemas.microsoft.com/office/drawing/2014/main" xmlns="" id="{42B78B86-8891-4B43-A13B-34B495133BD1}"/>
              </a:ext>
            </a:extLst>
          </p:cNvPr>
          <p:cNvSpPr>
            <a:spLocks noGrp="1" noChangeArrowheads="1"/>
          </p:cNvSpPr>
          <p:nvPr>
            <p:ph type="ftr" sz="quarter" idx="10"/>
          </p:nvPr>
        </p:nvSpPr>
        <p:spPr>
          <a:ln/>
        </p:spPr>
        <p:txBody>
          <a:bodyPr/>
          <a:lstStyle>
            <a:lvl1pPr>
              <a:defRPr/>
            </a:lvl1pPr>
          </a:lstStyle>
          <a:p>
            <a:pPr>
              <a:defRPr/>
            </a:pPr>
            <a:r>
              <a:rPr lang="en-US" altLang="zh-CN">
                <a:solidFill>
                  <a:srgbClr val="FFFFFF"/>
                </a:solidFill>
              </a:rPr>
              <a:t>www.themegallery.com</a:t>
            </a:r>
          </a:p>
        </p:txBody>
      </p:sp>
      <p:sp>
        <p:nvSpPr>
          <p:cNvPr id="5"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11"/>
          </p:nvPr>
        </p:nvSpPr>
        <p:spPr>
          <a:ln/>
        </p:spPr>
        <p:txBody>
          <a:bodyPr/>
          <a:lstStyle>
            <a:lvl1pPr>
              <a:defRPr/>
            </a:lvl1pPr>
          </a:lstStyle>
          <a:p>
            <a:pPr>
              <a:defRPr/>
            </a:pPr>
            <a:fld id="{540CCF83-AF33-45FE-8586-1C6898B1806D}"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14888720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1143000" y="263128"/>
            <a:ext cx="6781800" cy="422672"/>
          </a:xfrm>
        </p:spPr>
        <p:txBody>
          <a:bodyPr/>
          <a:lstStyle/>
          <a:p>
            <a:r>
              <a:rPr lang="zh-CN" altLang="en-US" noProof="1"/>
              <a:t>单击此处编辑母版标题样式</a:t>
            </a:r>
          </a:p>
        </p:txBody>
      </p:sp>
      <p:sp>
        <p:nvSpPr>
          <p:cNvPr id="3" name="页脚占位符 2">
            <a:extLst>
              <a:ext uri="{FF2B5EF4-FFF2-40B4-BE49-F238E27FC236}">
                <a16:creationId xmlns:a16="http://schemas.microsoft.com/office/drawing/2014/main" xmlns="" id="{C7CAA9A5-D12B-43C4-AE64-AD98ED471688}"/>
              </a:ext>
            </a:extLst>
          </p:cNvPr>
          <p:cNvSpPr>
            <a:spLocks noGrp="1"/>
          </p:cNvSpPr>
          <p:nvPr>
            <p:ph type="ftr" sz="quarter" idx="10"/>
          </p:nvPr>
        </p:nvSpPr>
        <p:spPr/>
        <p:txBody>
          <a:bodyPr/>
          <a:lstStyle>
            <a:lvl1pPr>
              <a:defRPr/>
            </a:lvl1pPr>
          </a:lstStyle>
          <a:p>
            <a:pPr>
              <a:defRPr/>
            </a:pPr>
            <a:r>
              <a:rPr lang="en-US" altLang="zh-CN">
                <a:solidFill>
                  <a:srgbClr val="FFFFFF"/>
                </a:solidFill>
              </a:rPr>
              <a:t>www.themegallery.com</a:t>
            </a:r>
          </a:p>
        </p:txBody>
      </p:sp>
      <p:sp>
        <p:nvSpPr>
          <p:cNvPr id="4" name="灯片编号占位符 3">
            <a:extLst>
              <a:ext uri="{FF2B5EF4-FFF2-40B4-BE49-F238E27FC236}">
                <a16:creationId xmlns:a16="http://schemas.microsoft.com/office/drawing/2014/main" xmlns="" id="{7D2A3673-4498-4A9B-B3B2-E408B80836B5}"/>
              </a:ext>
            </a:extLst>
          </p:cNvPr>
          <p:cNvSpPr>
            <a:spLocks noGrp="1"/>
          </p:cNvSpPr>
          <p:nvPr>
            <p:ph type="sldNum" sz="quarter" idx="11"/>
          </p:nvPr>
        </p:nvSpPr>
        <p:spPr/>
        <p:txBody>
          <a:bodyPr/>
          <a:lstStyle>
            <a:lvl1pPr>
              <a:defRPr/>
            </a:lvl1pPr>
          </a:lstStyle>
          <a:p>
            <a:pPr>
              <a:defRPr/>
            </a:pPr>
            <a:fld id="{18589412-EAA7-479E-80B5-91460A98D796}" type="slidenum">
              <a:rPr lang="zh-CN" altLang="en-US">
                <a:solidFill>
                  <a:srgbClr val="FFFFFF"/>
                </a:solidFill>
              </a:rPr>
              <a:pPr>
                <a:defRPr/>
              </a:pPr>
              <a:t>‹#›</a:t>
            </a:fld>
            <a:endParaRPr lang="zh-CN" altLang="en-US">
              <a:solidFill>
                <a:srgbClr val="FFFFFF"/>
              </a:solidFill>
              <a:latin typeface="Arial" panose="020B0604020202020204" pitchFamily="34" charset="0"/>
            </a:endParaRPr>
          </a:p>
        </p:txBody>
      </p:sp>
    </p:spTree>
    <p:extLst>
      <p:ext uri="{BB962C8B-B14F-4D97-AF65-F5344CB8AC3E}">
        <p14:creationId xmlns:p14="http://schemas.microsoft.com/office/powerpoint/2010/main" val="1666276254"/>
      </p:ext>
    </p:extLst>
  </p:cSld>
  <p:clrMapOvr>
    <a:masterClrMapping/>
  </p:clrMapOvr>
  <p:transition>
    <p:pull dir="ru"/>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6118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1"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2565" indent="0">
              <a:buNone/>
              <a:defRPr sz="900"/>
            </a:lvl7pPr>
            <a:lvl8pPr marL="3199765" indent="0">
              <a:buNone/>
              <a:defRPr sz="900"/>
            </a:lvl8pPr>
            <a:lvl9pPr marL="36569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AFEEADE-4500-4884-B6C3-852FC7738ADD}" type="datetimeFigureOut">
              <a:rPr lang="zh-CN" altLang="en-US" smtClean="0"/>
              <a:t>2025/8/23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5FB741A-F61F-488C-8EB2-4E4918887F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ags" Target="../tags/tag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em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ags" Target="../tags/tag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6.xml"/><Relationship Id="rId7"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2.xml"/><Relationship Id="rId7" Type="http://schemas.openxmlformats.org/officeDocument/2006/relationships/theme" Target="../theme/theme5.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12.png"/><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theme" Target="../theme/theme6.xml"/><Relationship Id="rId5" Type="http://schemas.openxmlformats.org/officeDocument/2006/relationships/slideLayout" Target="../slideLayouts/slideLayout50.xml"/><Relationship Id="rId4"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7.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13.jpeg"/></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27" tIns="45714" rIns="91427"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27" tIns="45714" rIns="91427"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27" tIns="45714" rIns="91427" bIns="45714" rtlCol="0" anchor="ctr"/>
          <a:lstStyle>
            <a:lvl1pPr algn="l">
              <a:defRPr sz="1200">
                <a:solidFill>
                  <a:schemeClr val="tx1">
                    <a:tint val="75000"/>
                  </a:schemeClr>
                </a:solidFill>
              </a:defRPr>
            </a:lvl1pPr>
          </a:lstStyle>
          <a:p>
            <a:fld id="{8AFEEADE-4500-4884-B6C3-852FC7738ADD}" type="datetimeFigureOut">
              <a:rPr lang="zh-CN" altLang="en-US" smtClean="0"/>
              <a:t>2025/8/23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3"/>
            <a:ext cx="2133600" cy="273844"/>
          </a:xfrm>
          <a:prstGeom prst="rect">
            <a:avLst/>
          </a:prstGeom>
        </p:spPr>
        <p:txBody>
          <a:bodyPr vert="horz" lIns="91427" tIns="45714" rIns="91427" bIns="45714" rtlCol="0" anchor="ctr"/>
          <a:lstStyle>
            <a:lvl1pPr algn="r">
              <a:defRPr sz="1200">
                <a:solidFill>
                  <a:schemeClr val="tx1">
                    <a:tint val="75000"/>
                  </a:schemeClr>
                </a:solidFill>
              </a:defRPr>
            </a:lvl1pPr>
          </a:lstStyle>
          <a:p>
            <a:fld id="{15FB741A-F61F-488C-8EB2-4E4918887F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7" y="540140"/>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9"/>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330"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6605"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6605"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3865" algn="l" defTabSz="685165" rtl="0" eaLnBrk="1" latinLnBrk="0" hangingPunct="1">
        <a:defRPr sz="1300" kern="1200">
          <a:solidFill>
            <a:schemeClr val="tx1"/>
          </a:solidFill>
          <a:latin typeface="+mn-lt"/>
          <a:ea typeface="+mn-ea"/>
          <a:cs typeface="+mn-cs"/>
        </a:defRPr>
      </a:lvl6pPr>
      <a:lvl7pPr marL="2056765" algn="l" defTabSz="685165" rtl="0" eaLnBrk="1" latinLnBrk="0" hangingPunct="1">
        <a:defRPr sz="1300" kern="1200">
          <a:solidFill>
            <a:schemeClr val="tx1"/>
          </a:solidFill>
          <a:latin typeface="+mn-lt"/>
          <a:ea typeface="+mn-ea"/>
          <a:cs typeface="+mn-cs"/>
        </a:defRPr>
      </a:lvl7pPr>
      <a:lvl8pPr marL="2399665" algn="l" defTabSz="685165" rtl="0" eaLnBrk="1" latinLnBrk="0" hangingPunct="1">
        <a:defRPr sz="1300" kern="1200">
          <a:solidFill>
            <a:schemeClr val="tx1"/>
          </a:solidFill>
          <a:latin typeface="+mn-lt"/>
          <a:ea typeface="+mn-ea"/>
          <a:cs typeface="+mn-cs"/>
        </a:defRPr>
      </a:lvl8pPr>
      <a:lvl9pPr marL="2742565" algn="l" defTabSz="685165" rtl="0" eaLnBrk="1" latinLnBrk="0" hangingPunct="1">
        <a:defRPr sz="1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8056" y="540139"/>
            <a:ext cx="6853321" cy="324083"/>
          </a:xfrm>
          <a:prstGeom prst="rect">
            <a:avLst/>
          </a:prstGeom>
        </p:spPr>
        <p:txBody>
          <a:bodyPr vert="horz" lIns="0" tIns="0" rIns="0" bIns="0" rtlCol="0" anchor="ctr">
            <a:noAutofit/>
          </a:bodyPr>
          <a:lstStyle/>
          <a:p>
            <a:r>
              <a:rPr lang="en-US"/>
              <a:t>Click to edit Master title style</a:t>
            </a:r>
            <a:endParaRPr lang="de-DE" dirty="0"/>
          </a:p>
        </p:txBody>
      </p:sp>
      <p:sp>
        <p:nvSpPr>
          <p:cNvPr id="3" name="Text Placeholder 2"/>
          <p:cNvSpPr>
            <a:spLocks noGrp="1"/>
          </p:cNvSpPr>
          <p:nvPr>
            <p:ph type="body" idx="1"/>
          </p:nvPr>
        </p:nvSpPr>
        <p:spPr>
          <a:xfrm>
            <a:off x="288057" y="1080278"/>
            <a:ext cx="8565652" cy="347489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endParaRPr lang="de-DE" dirty="0"/>
          </a:p>
        </p:txBody>
      </p:sp>
      <p:pic>
        <p:nvPicPr>
          <p:cNvPr id="5" name="Picture 4"/>
          <p:cNvPicPr/>
          <p:nvPr userDrawn="1">
            <p:custDataLst>
              <p:tags r:id="rId13"/>
            </p:custDataLst>
          </p:nvPr>
        </p:nvPicPr>
        <p:blipFill>
          <a:blip r:embed="rId15" cstate="print">
            <a:extLst>
              <a:ext uri="{28A0092B-C50C-407E-A947-70E740481C1C}">
                <a14:useLocalDpi xmlns:a14="http://schemas.microsoft.com/office/drawing/2010/main" val="0"/>
              </a:ext>
            </a:extLst>
          </a:blip>
          <a:stretch>
            <a:fillRect/>
          </a:stretch>
        </p:blipFill>
        <p:spPr>
          <a:xfrm>
            <a:off x="8134587" y="4555180"/>
            <a:ext cx="912547" cy="47954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pic>
        <p:nvPicPr>
          <p:cNvPr id="4" name="Picture 3"/>
          <p:cNvPicPr/>
          <p:nvPr userDrawn="1">
            <p:custDataLst>
              <p:tags r:id="rId14"/>
            </p:custDataLst>
          </p:nvPr>
        </p:nvPicPr>
        <p:blipFill>
          <a:blip r:embed="rId16" cstate="print">
            <a:extLst>
              <a:ext uri="{28A0092B-C50C-407E-A947-70E740481C1C}">
                <a14:useLocalDpi xmlns:a14="http://schemas.microsoft.com/office/drawing/2010/main" val="0"/>
              </a:ext>
            </a:extLst>
          </a:blip>
          <a:stretch>
            <a:fillRect/>
          </a:stretch>
        </p:blipFill>
        <p:spPr>
          <a:xfrm>
            <a:off x="0" y="5035786"/>
            <a:ext cx="9144529" cy="107978"/>
          </a:xfrm>
          <a:prstGeom prst="rect">
            <a:avLst/>
          </a:prstGeom>
          <a:effectLst/>
          <a:extLst>
            <a:ext uri="{AF507438-7753-43E0-B8FC-AC1667EBCBE1}">
              <a14:hiddenEffects xmlns:a14="http://schemas.microsoft.com/office/drawing/2010/main">
                <a:effectLst>
                  <a:outerShdw blurRad="63500" rotWithShape="0">
                    <a:scrgbClr r="0" g="0" b="0"/>
                  </a:outerShdw>
                </a:effectLst>
              </a14:hiddenEffects>
            </a:ext>
          </a:extLst>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165" rtl="0" eaLnBrk="1" latinLnBrk="0" hangingPunct="1">
        <a:lnSpc>
          <a:spcPct val="90000"/>
        </a:lnSpc>
        <a:spcBef>
          <a:spcPct val="0"/>
        </a:spcBef>
        <a:buFontTx/>
        <a:buNone/>
        <a:defRPr sz="1500" b="0" i="0" u="none" kern="1200">
          <a:solidFill>
            <a:schemeClr val="tx1"/>
          </a:solidFill>
          <a:latin typeface="Bosch Office Sans" panose="020B0604020202020204" pitchFamily="34" charset="0"/>
          <a:ea typeface="+mj-ea"/>
          <a:cs typeface="+mj-cs"/>
        </a:defRPr>
      </a:lvl1pPr>
    </p:titleStyle>
    <p:bodyStyle>
      <a:lvl1pPr marL="209550" indent="-209550" algn="l" defTabSz="685165" rtl="0" eaLnBrk="1" latinLnBrk="0" hangingPunct="1">
        <a:lnSpc>
          <a:spcPct val="107000"/>
        </a:lnSpc>
        <a:spcBef>
          <a:spcPts val="415"/>
        </a:spcBef>
        <a:buClrTx/>
        <a:buSzPct val="100000"/>
        <a:buFont typeface="Wingdings 3" panose="05040102010807070707" pitchFamily="18" charset="2"/>
        <a:buChar char=""/>
        <a:defRPr sz="1500" b="0" i="0" u="none" kern="1200">
          <a:solidFill>
            <a:schemeClr val="tx1"/>
          </a:solidFill>
          <a:latin typeface="Bosch Office Sans" panose="020B0604020202020204" pitchFamily="34" charset="0"/>
          <a:ea typeface="+mn-ea"/>
          <a:cs typeface="+mn-cs"/>
        </a:defRPr>
      </a:lvl1pPr>
      <a:lvl2pPr marL="423545" indent="-228600" algn="l" defTabSz="685165" rtl="0" eaLnBrk="1" latinLnBrk="0" hangingPunct="1">
        <a:lnSpc>
          <a:spcPct val="103000"/>
        </a:lnSpc>
        <a:spcBef>
          <a:spcPts val="415"/>
        </a:spcBef>
        <a:buClrTx/>
        <a:buSzPct val="100000"/>
        <a:buFont typeface="Wingdings 3" panose="05040102010807070707" pitchFamily="18" charset="2"/>
        <a:buChar char=""/>
        <a:defRPr sz="1300" b="0" i="0" u="none" kern="1200">
          <a:solidFill>
            <a:schemeClr val="tx1"/>
          </a:solidFill>
          <a:latin typeface="Bosch Office Sans" panose="020B0604020202020204" pitchFamily="34" charset="0"/>
          <a:ea typeface="+mn-ea"/>
          <a:cs typeface="+mn-cs"/>
        </a:defRPr>
      </a:lvl2pPr>
      <a:lvl3pPr marL="608965" indent="-170180" algn="l" defTabSz="685165" rtl="0" eaLnBrk="1" latinLnBrk="0" hangingPunct="1">
        <a:lnSpc>
          <a:spcPct val="102000"/>
        </a:lnSpc>
        <a:spcBef>
          <a:spcPts val="415"/>
        </a:spcBef>
        <a:buClrTx/>
        <a:buSzPct val="100000"/>
        <a:buFontTx/>
        <a:buChar char="‒"/>
        <a:defRPr sz="1200" b="0" i="0" u="none" kern="1200">
          <a:solidFill>
            <a:schemeClr val="tx1"/>
          </a:solidFill>
          <a:latin typeface="Bosch Office Sans" panose="020B0604020202020204" pitchFamily="34" charset="0"/>
          <a:ea typeface="+mn-ea"/>
          <a:cs typeface="+mn-cs"/>
        </a:defRPr>
      </a:lvl3pPr>
      <a:lvl4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4pPr>
      <a:lvl5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5pPr>
      <a:lvl6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6pPr>
      <a:lvl7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7pPr>
      <a:lvl8pPr marL="777240" indent="-153670" algn="l" defTabSz="685165" rtl="0" eaLnBrk="1" latinLnBrk="0" hangingPunct="1">
        <a:lnSpc>
          <a:spcPct val="103000"/>
        </a:lnSpc>
        <a:spcBef>
          <a:spcPts val="415"/>
        </a:spcBef>
        <a:buClrTx/>
        <a:buSzPct val="100000"/>
        <a:buFontTx/>
        <a:buChar char="‒"/>
        <a:defRPr sz="1100" b="0" i="0" u="none" kern="1200">
          <a:solidFill>
            <a:schemeClr val="tx1"/>
          </a:solidFill>
          <a:latin typeface="Bosch Office Sans" panose="020B0604020202020204" pitchFamily="34" charset="0"/>
          <a:ea typeface="+mn-ea"/>
          <a:cs typeface="+mn-cs"/>
        </a:defRPr>
      </a:lvl8pPr>
      <a:lvl9pPr marL="777240" indent="-153670" algn="l" defTabSz="685165" rtl="0" eaLnBrk="1" latinLnBrk="0" hangingPunct="1">
        <a:lnSpc>
          <a:spcPct val="103000"/>
        </a:lnSpc>
        <a:spcBef>
          <a:spcPts val="415"/>
        </a:spcBef>
        <a:buClrTx/>
        <a:buSzPct val="100000"/>
        <a:buFontTx/>
        <a:buChar char="‒"/>
        <a:defRPr sz="1100" b="0" i="0" u="none" kern="1200" baseline="0">
          <a:solidFill>
            <a:schemeClr val="tx1"/>
          </a:solidFill>
          <a:latin typeface="Bosch Office Sans" panose="020B0604020202020204" pitchFamily="34" charset="0"/>
          <a:ea typeface="+mn-ea"/>
          <a:cs typeface="+mn-cs"/>
        </a:defRPr>
      </a:lvl9pPr>
    </p:bodyStyle>
    <p:otherStyle>
      <a:defPPr>
        <a:defRPr lang="de-DE"/>
      </a:defPPr>
      <a:lvl1pPr marL="0" algn="l" defTabSz="685165" rtl="0" eaLnBrk="1" latinLnBrk="0" hangingPunct="1">
        <a:defRPr sz="1300" kern="1200">
          <a:solidFill>
            <a:schemeClr val="tx1"/>
          </a:solidFill>
          <a:latin typeface="+mn-lt"/>
          <a:ea typeface="+mn-ea"/>
          <a:cs typeface="+mn-cs"/>
        </a:defRPr>
      </a:lvl1pPr>
      <a:lvl2pPr marL="342900" algn="l" defTabSz="685165" rtl="0" eaLnBrk="1" latinLnBrk="0" hangingPunct="1">
        <a:defRPr sz="1300" kern="1200">
          <a:solidFill>
            <a:schemeClr val="tx1"/>
          </a:solidFill>
          <a:latin typeface="+mn-lt"/>
          <a:ea typeface="+mn-ea"/>
          <a:cs typeface="+mn-cs"/>
        </a:defRPr>
      </a:lvl2pPr>
      <a:lvl3pPr marL="685800" algn="l" defTabSz="685165" rtl="0" eaLnBrk="1" latinLnBrk="0" hangingPunct="1">
        <a:defRPr sz="1300" kern="1200">
          <a:solidFill>
            <a:schemeClr val="tx1"/>
          </a:solidFill>
          <a:latin typeface="+mn-lt"/>
          <a:ea typeface="+mn-ea"/>
          <a:cs typeface="+mn-cs"/>
        </a:defRPr>
      </a:lvl3pPr>
      <a:lvl4pPr marL="1028700" algn="l" defTabSz="685165" rtl="0" eaLnBrk="1" latinLnBrk="0" hangingPunct="1">
        <a:defRPr sz="1300" kern="1200">
          <a:solidFill>
            <a:schemeClr val="tx1"/>
          </a:solidFill>
          <a:latin typeface="+mn-lt"/>
          <a:ea typeface="+mn-ea"/>
          <a:cs typeface="+mn-cs"/>
        </a:defRPr>
      </a:lvl4pPr>
      <a:lvl5pPr marL="1371600" algn="l" defTabSz="685165" rtl="0" eaLnBrk="1" latinLnBrk="0" hangingPunct="1">
        <a:defRPr sz="1300" kern="1200">
          <a:solidFill>
            <a:schemeClr val="tx1"/>
          </a:solidFill>
          <a:latin typeface="+mn-lt"/>
          <a:ea typeface="+mn-ea"/>
          <a:cs typeface="+mn-cs"/>
        </a:defRPr>
      </a:lvl5pPr>
      <a:lvl6pPr marL="1714500" algn="l" defTabSz="685165" rtl="0" eaLnBrk="1" latinLnBrk="0" hangingPunct="1">
        <a:defRPr sz="1300" kern="1200">
          <a:solidFill>
            <a:schemeClr val="tx1"/>
          </a:solidFill>
          <a:latin typeface="+mn-lt"/>
          <a:ea typeface="+mn-ea"/>
          <a:cs typeface="+mn-cs"/>
        </a:defRPr>
      </a:lvl6pPr>
      <a:lvl7pPr marL="2057400" algn="l" defTabSz="685165" rtl="0" eaLnBrk="1" latinLnBrk="0" hangingPunct="1">
        <a:defRPr sz="1300" kern="1200">
          <a:solidFill>
            <a:schemeClr val="tx1"/>
          </a:solidFill>
          <a:latin typeface="+mn-lt"/>
          <a:ea typeface="+mn-ea"/>
          <a:cs typeface="+mn-cs"/>
        </a:defRPr>
      </a:lvl7pPr>
      <a:lvl8pPr marL="2400300" algn="l" defTabSz="685165" rtl="0" eaLnBrk="1" latinLnBrk="0" hangingPunct="1">
        <a:defRPr sz="1300" kern="1200">
          <a:solidFill>
            <a:schemeClr val="tx1"/>
          </a:solidFill>
          <a:latin typeface="+mn-lt"/>
          <a:ea typeface="+mn-ea"/>
          <a:cs typeface="+mn-cs"/>
        </a:defRPr>
      </a:lvl8pPr>
      <a:lvl9pPr marL="2743200" algn="l" defTabSz="685165" rtl="0" eaLnBrk="1" latinLnBrk="0" hangingPunct="1">
        <a:defRPr sz="13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
            <a:ext cx="9144000" cy="5143499"/>
          </a:xfrm>
          <a:prstGeom prst="rect">
            <a:avLst/>
          </a:prstGeom>
          <a:blipFill>
            <a:blip r:embed="rId8" cstate="print"/>
            <a:stretch>
              <a:fillRect/>
            </a:stretch>
          </a:blipFill>
        </p:spPr>
        <p:txBody>
          <a:bodyPr wrap="square" lIns="0" tIns="0" rIns="0" bIns="0" rtlCol="0"/>
          <a:lstStyle/>
          <a:p>
            <a:pPr defTabSz="685800"/>
            <a:endParaRPr sz="1350">
              <a:solidFill>
                <a:prstClr val="black"/>
              </a:solidFill>
            </a:endParaRPr>
          </a:p>
        </p:txBody>
      </p:sp>
      <p:sp>
        <p:nvSpPr>
          <p:cNvPr id="17" name="bk object 17"/>
          <p:cNvSpPr/>
          <p:nvPr/>
        </p:nvSpPr>
        <p:spPr>
          <a:xfrm>
            <a:off x="308610" y="435483"/>
            <a:ext cx="8308658" cy="0"/>
          </a:xfrm>
          <a:custGeom>
            <a:avLst/>
            <a:gdLst/>
            <a:ahLst/>
            <a:cxnLst/>
            <a:rect l="l" t="t" r="r" b="b"/>
            <a:pathLst>
              <a:path w="11078210">
                <a:moveTo>
                  <a:pt x="0" y="0"/>
                </a:moveTo>
                <a:lnTo>
                  <a:pt x="11078210" y="0"/>
                </a:lnTo>
              </a:path>
            </a:pathLst>
          </a:custGeom>
          <a:ln w="6096">
            <a:solidFill>
              <a:srgbClr val="32859A"/>
            </a:solidFill>
          </a:ln>
        </p:spPr>
        <p:txBody>
          <a:bodyPr wrap="square" lIns="0" tIns="0" rIns="0" bIns="0" rtlCol="0"/>
          <a:lstStyle/>
          <a:p>
            <a:pPr defTabSz="685800"/>
            <a:endParaRPr sz="1350">
              <a:solidFill>
                <a:prstClr val="black"/>
              </a:solidFill>
            </a:endParaRPr>
          </a:p>
        </p:txBody>
      </p:sp>
      <p:sp>
        <p:nvSpPr>
          <p:cNvPr id="2" name="Holder 2"/>
          <p:cNvSpPr>
            <a:spLocks noGrp="1"/>
          </p:cNvSpPr>
          <p:nvPr>
            <p:ph type="title"/>
          </p:nvPr>
        </p:nvSpPr>
        <p:spPr>
          <a:xfrm>
            <a:off x="3951826" y="739185"/>
            <a:ext cx="1240346" cy="492443"/>
          </a:xfrm>
          <a:prstGeom prst="rect">
            <a:avLst/>
          </a:prstGeom>
        </p:spPr>
        <p:txBody>
          <a:bodyPr wrap="square" lIns="0" tIns="0" rIns="0" bIns="0">
            <a:spAutoFit/>
          </a:bodyPr>
          <a:lstStyle>
            <a:lvl1pPr>
              <a:defRPr sz="3200" b="1" i="0">
                <a:solidFill>
                  <a:srgbClr val="32859A"/>
                </a:solidFill>
                <a:latin typeface="微软雅黑"/>
                <a:cs typeface="微软雅黑"/>
              </a:defRPr>
            </a:lvl1pPr>
          </a:lstStyle>
          <a:p>
            <a:endParaRPr/>
          </a:p>
        </p:txBody>
      </p:sp>
      <p:sp>
        <p:nvSpPr>
          <p:cNvPr id="3" name="Holder 3"/>
          <p:cNvSpPr>
            <a:spLocks noGrp="1"/>
          </p:cNvSpPr>
          <p:nvPr>
            <p:ph type="body" idx="1"/>
          </p:nvPr>
        </p:nvSpPr>
        <p:spPr>
          <a:xfrm>
            <a:off x="1194757" y="1587862"/>
            <a:ext cx="6754487" cy="369332"/>
          </a:xfrm>
          <a:prstGeom prst="rect">
            <a:avLst/>
          </a:prstGeom>
        </p:spPr>
        <p:txBody>
          <a:bodyPr wrap="square" lIns="0" tIns="0" rIns="0" bIns="0">
            <a:spAutoFit/>
          </a:bodyPr>
          <a:lstStyle>
            <a:lvl1pPr>
              <a:defRPr sz="2400" b="0" i="0">
                <a:solidFill>
                  <a:schemeClr val="tx1"/>
                </a:solidFill>
                <a:latin typeface="微软雅黑"/>
                <a:cs typeface="微软雅黑"/>
              </a:defRPr>
            </a:lvl1pPr>
          </a:lstStyle>
          <a:p>
            <a:endParaRPr/>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11533980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903983" y="1202054"/>
            <a:ext cx="3336035" cy="369332"/>
          </a:xfrm>
          <a:prstGeom prst="rect">
            <a:avLst/>
          </a:prstGeom>
        </p:spPr>
        <p:txBody>
          <a:bodyPr wrap="square" lIns="0" tIns="0" rIns="0" bIns="0">
            <a:spAutoFit/>
          </a:bodyPr>
          <a:lstStyle>
            <a:lvl1pPr>
              <a:defRPr sz="2400" b="0" i="0">
                <a:solidFill>
                  <a:schemeClr val="bg1"/>
                </a:solidFill>
                <a:latin typeface="微软雅黑"/>
                <a:cs typeface="微软雅黑"/>
              </a:defRPr>
            </a:lvl1pPr>
          </a:lstStyle>
          <a:p>
            <a:endParaRPr/>
          </a:p>
        </p:txBody>
      </p:sp>
      <p:sp>
        <p:nvSpPr>
          <p:cNvPr id="3" name="Holder 3"/>
          <p:cNvSpPr>
            <a:spLocks noGrp="1"/>
          </p:cNvSpPr>
          <p:nvPr>
            <p:ph type="body" idx="1"/>
          </p:nvPr>
        </p:nvSpPr>
        <p:spPr>
          <a:xfrm>
            <a:off x="457200" y="1183005"/>
            <a:ext cx="8229600" cy="276999"/>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type="ftr" sz="quarter" idx="5"/>
          </p:nvPr>
        </p:nvSpPr>
        <p:spPr>
          <a:xfrm>
            <a:off x="3108960" y="4783456"/>
            <a:ext cx="2926080" cy="276999"/>
          </a:xfrm>
          <a:prstGeom prst="rect">
            <a:avLst/>
          </a:prstGeom>
        </p:spPr>
        <p:txBody>
          <a:bodyPr wrap="square" lIns="0" tIns="0" rIns="0" bIns="0">
            <a:spAutoFit/>
          </a:bodyPr>
          <a:lstStyle>
            <a:lvl1pPr algn="ctr">
              <a:defRPr>
                <a:solidFill>
                  <a:schemeClr val="tx1">
                    <a:tint val="75000"/>
                  </a:schemeClr>
                </a:solidFill>
              </a:defRPr>
            </a:lvl1pPr>
          </a:lstStyle>
          <a:p>
            <a:pPr defTabSz="685800"/>
            <a:endParaRPr lang="zh-CN" altLang="en-US">
              <a:solidFill>
                <a:prstClr val="black">
                  <a:tint val="75000"/>
                </a:prstClr>
              </a:solidFill>
            </a:endParaRPr>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dirty="0">
              <a:solidFill>
                <a:prstClr val="black">
                  <a:tint val="75000"/>
                </a:prstClr>
              </a:solidFill>
            </a:endParaRPr>
          </a:p>
        </p:txBody>
      </p:sp>
      <p:sp>
        <p:nvSpPr>
          <p:cNvPr id="6" name="Holder 6"/>
          <p:cNvSpPr>
            <a:spLocks noGrp="1"/>
          </p:cNvSpPr>
          <p:nvPr>
            <p:ph type="sldNum" sz="quarter" idx="7"/>
          </p:nvPr>
        </p:nvSpPr>
        <p:spPr>
          <a:xfrm>
            <a:off x="6583680" y="4783456"/>
            <a:ext cx="2103120" cy="276999"/>
          </a:xfrm>
          <a:prstGeom prst="rect">
            <a:avLst/>
          </a:prstGeom>
        </p:spPr>
        <p:txBody>
          <a:bodyPr wrap="square" lIns="0" tIns="0" rIns="0" bIns="0">
            <a:spAutoFit/>
          </a:bodyPr>
          <a:lstStyle>
            <a:lvl1pPr algn="r">
              <a:defRPr>
                <a:solidFill>
                  <a:schemeClr val="tx1">
                    <a:tint val="75000"/>
                  </a:schemeClr>
                </a:solidFill>
              </a:defRPr>
            </a:lvl1pPr>
          </a:lstStyle>
          <a:p>
            <a:pPr defTabSz="685800"/>
            <a:fld id="{B6F15528-21DE-4FAA-801E-634DDDAF4B2B}" type="slidenum">
              <a:rPr lang="en-US" altLang="zh-CN" smtClean="0">
                <a:solidFill>
                  <a:prstClr val="black">
                    <a:tint val="75000"/>
                  </a:prstClr>
                </a:solidFill>
              </a:rPr>
              <a:pPr defTabSz="685800"/>
              <a:t>‹#›</a:t>
            </a:fld>
            <a:endParaRPr lang="en-US" altLang="zh-CN">
              <a:solidFill>
                <a:prstClr val="black">
                  <a:tint val="75000"/>
                </a:prstClr>
              </a:solidFill>
            </a:endParaRPr>
          </a:p>
        </p:txBody>
      </p:sp>
    </p:spTree>
    <p:extLst>
      <p:ext uri="{BB962C8B-B14F-4D97-AF65-F5344CB8AC3E}">
        <p14:creationId xmlns:p14="http://schemas.microsoft.com/office/powerpoint/2010/main" val="335516259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9144000" cy="5143500"/>
          </a:xfrm>
          <a:prstGeom prst="rect">
            <a:avLst/>
          </a:prstGeom>
          <a:blipFill>
            <a:blip r:embed="rId7" cstate="print"/>
            <a:stretch>
              <a:fillRect/>
            </a:stretch>
          </a:blipFill>
        </p:spPr>
        <p:txBody>
          <a:bodyPr wrap="square" lIns="0" tIns="0" rIns="0" bIns="0" rtlCol="0"/>
          <a:lstStyle/>
          <a:p>
            <a:pPr defTabSz="685800"/>
            <a:endParaRPr sz="1350" smtClean="0">
              <a:solidFill>
                <a:prstClr val="black"/>
              </a:solidFill>
            </a:endParaRPr>
          </a:p>
        </p:txBody>
      </p:sp>
      <p:sp>
        <p:nvSpPr>
          <p:cNvPr id="2" name="Holder 2"/>
          <p:cNvSpPr>
            <a:spLocks noGrp="1"/>
          </p:cNvSpPr>
          <p:nvPr>
            <p:ph type="title"/>
          </p:nvPr>
        </p:nvSpPr>
        <p:spPr>
          <a:xfrm>
            <a:off x="535941" y="238744"/>
            <a:ext cx="8072119" cy="492443"/>
          </a:xfrm>
          <a:prstGeom prst="rect">
            <a:avLst/>
          </a:prstGeom>
        </p:spPr>
        <p:txBody>
          <a:bodyPr wrap="square" lIns="0" tIns="0" rIns="0" bIns="0">
            <a:spAutoFit/>
          </a:bodyPr>
          <a:lstStyle>
            <a:lvl1pPr>
              <a:defRPr sz="3200" b="1" i="0">
                <a:solidFill>
                  <a:schemeClr val="hlink"/>
                </a:solidFill>
                <a:latin typeface="华文楷体"/>
                <a:cs typeface="华文楷体"/>
              </a:defRPr>
            </a:lvl1pPr>
          </a:lstStyle>
          <a:p>
            <a:endParaRPr/>
          </a:p>
        </p:txBody>
      </p:sp>
      <p:sp>
        <p:nvSpPr>
          <p:cNvPr id="3" name="Holder 3"/>
          <p:cNvSpPr>
            <a:spLocks noGrp="1"/>
          </p:cNvSpPr>
          <p:nvPr>
            <p:ph type="body" idx="1"/>
          </p:nvPr>
        </p:nvSpPr>
        <p:spPr>
          <a:xfrm>
            <a:off x="822452" y="839496"/>
            <a:ext cx="7849870" cy="430887"/>
          </a:xfrm>
          <a:prstGeom prst="rect">
            <a:avLst/>
          </a:prstGeom>
        </p:spPr>
        <p:txBody>
          <a:bodyPr wrap="square" lIns="0" tIns="0" rIns="0" bIns="0">
            <a:spAutoFit/>
          </a:bodyPr>
          <a:lstStyle>
            <a:lvl1pPr>
              <a:defRPr sz="2800" b="1" i="0">
                <a:solidFill>
                  <a:schemeClr val="tx1"/>
                </a:solidFill>
                <a:latin typeface="华文楷体"/>
                <a:cs typeface="华文楷体"/>
              </a:defRPr>
            </a:lvl1pPr>
          </a:lstStyle>
          <a:p>
            <a:endParaRPr/>
          </a:p>
        </p:txBody>
      </p:sp>
      <p:sp>
        <p:nvSpPr>
          <p:cNvPr id="4" name="Holder 4"/>
          <p:cNvSpPr>
            <a:spLocks noGrp="1"/>
          </p:cNvSpPr>
          <p:nvPr>
            <p:ph type="ftr" sz="quarter" idx="5"/>
          </p:nvPr>
        </p:nvSpPr>
        <p:spPr>
          <a:xfrm>
            <a:off x="535940" y="4834620"/>
            <a:ext cx="708660" cy="141064"/>
          </a:xfrm>
          <a:prstGeom prst="rect">
            <a:avLst/>
          </a:prstGeom>
        </p:spPr>
        <p:txBody>
          <a:bodyPr wrap="square" lIns="0" tIns="0" rIns="0" bIns="0">
            <a:spAutoFit/>
          </a:bodyPr>
          <a:lstStyle>
            <a:lvl1pPr>
              <a:defRPr sz="900" b="0" i="0">
                <a:solidFill>
                  <a:srgbClr val="8A8A8A"/>
                </a:solidFill>
                <a:latin typeface="Arial"/>
                <a:cs typeface="Arial"/>
              </a:defRPr>
            </a:lvl1pPr>
          </a:lstStyle>
          <a:p>
            <a:pPr marL="9525" defTabSz="685800">
              <a:lnSpc>
                <a:spcPts val="1069"/>
              </a:lnSpc>
            </a:pPr>
            <a:r>
              <a:rPr lang="en-US" altLang="zh-CN" spc="-4" smtClean="0"/>
              <a:t>2020/1/10</a:t>
            </a:r>
            <a:endParaRPr lang="en-US" altLang="zh-CN" spc="-4" dirty="0"/>
          </a:p>
        </p:txBody>
      </p:sp>
      <p:sp>
        <p:nvSpPr>
          <p:cNvPr id="5" name="Holder 5"/>
          <p:cNvSpPr>
            <a:spLocks noGrp="1"/>
          </p:cNvSpPr>
          <p:nvPr>
            <p:ph type="dt" sz="half" idx="6"/>
          </p:nvPr>
        </p:nvSpPr>
        <p:spPr>
          <a:xfrm>
            <a:off x="457200" y="4783456"/>
            <a:ext cx="2103120" cy="276999"/>
          </a:xfrm>
          <a:prstGeom prst="rect">
            <a:avLst/>
          </a:prstGeom>
        </p:spPr>
        <p:txBody>
          <a:bodyPr wrap="square" lIns="0" tIns="0" rIns="0" bIns="0">
            <a:spAutoFit/>
          </a:bodyPr>
          <a:lstStyle>
            <a:lvl1pPr algn="l">
              <a:defRPr>
                <a:solidFill>
                  <a:schemeClr val="tx1">
                    <a:tint val="75000"/>
                  </a:schemeClr>
                </a:solidFill>
              </a:defRPr>
            </a:lvl1pPr>
          </a:lstStyle>
          <a:p>
            <a:pPr defTabSz="685800"/>
            <a:fld id="{1D8BD707-D9CF-40AE-B4C6-C98DA3205C09}" type="datetimeFigureOut">
              <a:rPr lang="en-US" smtClean="0">
                <a:solidFill>
                  <a:prstClr val="black">
                    <a:tint val="75000"/>
                  </a:prstClr>
                </a:solidFill>
              </a:rPr>
              <a:pPr defTabSz="685800"/>
              <a:t>8/23/2025</a:t>
            </a:fld>
            <a:endParaRPr lang="en-US">
              <a:solidFill>
                <a:prstClr val="black">
                  <a:tint val="75000"/>
                </a:prstClr>
              </a:solidFill>
            </a:endParaRPr>
          </a:p>
        </p:txBody>
      </p:sp>
      <p:sp>
        <p:nvSpPr>
          <p:cNvPr id="6" name="Holder 6"/>
          <p:cNvSpPr>
            <a:spLocks noGrp="1"/>
          </p:cNvSpPr>
          <p:nvPr>
            <p:ph type="sldNum" sz="quarter" idx="7"/>
          </p:nvPr>
        </p:nvSpPr>
        <p:spPr>
          <a:xfrm>
            <a:off x="8399272" y="4829486"/>
            <a:ext cx="221615" cy="138499"/>
          </a:xfrm>
          <a:prstGeom prst="rect">
            <a:avLst/>
          </a:prstGeom>
        </p:spPr>
        <p:txBody>
          <a:bodyPr wrap="square" lIns="0" tIns="0" rIns="0" bIns="0">
            <a:spAutoFit/>
          </a:bodyPr>
          <a:lstStyle>
            <a:lvl1pPr>
              <a:defRPr sz="900" b="0" i="0">
                <a:solidFill>
                  <a:srgbClr val="8A8A8A"/>
                </a:solidFill>
                <a:latin typeface="Cambria"/>
                <a:cs typeface="Cambria"/>
              </a:defRPr>
            </a:lvl1pPr>
          </a:lstStyle>
          <a:p>
            <a:pPr marL="19050" defTabSz="685800">
              <a:spcBef>
                <a:spcPts val="30"/>
              </a:spcBef>
            </a:pPr>
            <a:fld id="{81D60167-4931-47E6-BA6A-407CBD079E47}" type="slidenum">
              <a:rPr lang="en-US" altLang="zh-CN" smtClean="0"/>
              <a:pPr marL="19050" defTabSz="685800">
                <a:spcBef>
                  <a:spcPts val="30"/>
                </a:spcBef>
              </a:pPr>
              <a:t>‹#›</a:t>
            </a:fld>
            <a:endParaRPr lang="en-US" altLang="zh-CN" dirty="0"/>
          </a:p>
        </p:txBody>
      </p:sp>
    </p:spTree>
    <p:extLst>
      <p:ext uri="{BB962C8B-B14F-4D97-AF65-F5344CB8AC3E}">
        <p14:creationId xmlns:p14="http://schemas.microsoft.com/office/powerpoint/2010/main" val="342682701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txStyles>
    <p:titleStyle>
      <a:lvl1pPr>
        <a:defRPr>
          <a:latin typeface="+mj-lt"/>
          <a:ea typeface="+mj-ea"/>
          <a:cs typeface="+mj-cs"/>
        </a:defRPr>
      </a:lvl1pPr>
    </p:titleStyle>
    <p:body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bodyStyle>
    <p:otherStyle>
      <a:lvl1pPr marL="0">
        <a:defRPr>
          <a:latin typeface="+mn-lt"/>
          <a:ea typeface="+mn-ea"/>
          <a:cs typeface="+mn-cs"/>
        </a:defRPr>
      </a:lvl1pPr>
      <a:lvl2pPr marL="342900">
        <a:defRPr>
          <a:latin typeface="+mn-lt"/>
          <a:ea typeface="+mn-ea"/>
          <a:cs typeface="+mn-cs"/>
        </a:defRPr>
      </a:lvl2pPr>
      <a:lvl3pPr marL="685800">
        <a:defRPr>
          <a:latin typeface="+mn-lt"/>
          <a:ea typeface="+mn-ea"/>
          <a:cs typeface="+mn-cs"/>
        </a:defRPr>
      </a:lvl3pPr>
      <a:lvl4pPr marL="1028700">
        <a:defRPr>
          <a:latin typeface="+mn-lt"/>
          <a:ea typeface="+mn-ea"/>
          <a:cs typeface="+mn-cs"/>
        </a:defRPr>
      </a:lvl4pPr>
      <a:lvl5pPr marL="1371600">
        <a:defRPr>
          <a:latin typeface="+mn-lt"/>
          <a:ea typeface="+mn-ea"/>
          <a:cs typeface="+mn-cs"/>
        </a:defRPr>
      </a:lvl5pPr>
      <a:lvl6pPr marL="1714500">
        <a:defRPr>
          <a:latin typeface="+mn-lt"/>
          <a:ea typeface="+mn-ea"/>
          <a:cs typeface="+mn-cs"/>
        </a:defRPr>
      </a:lvl6pPr>
      <a:lvl7pPr marL="2057400">
        <a:defRPr>
          <a:latin typeface="+mn-lt"/>
          <a:ea typeface="+mn-ea"/>
          <a:cs typeface="+mn-cs"/>
        </a:defRPr>
      </a:lvl7pPr>
      <a:lvl8pPr marL="2400300">
        <a:defRPr>
          <a:latin typeface="+mn-lt"/>
          <a:ea typeface="+mn-ea"/>
          <a:cs typeface="+mn-cs"/>
        </a:defRPr>
      </a:lvl8pPr>
      <a:lvl9pPr marL="2743200">
        <a:defRPr>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49" name="Rectangle 25">
            <a:extLst>
              <a:ext uri="{FF2B5EF4-FFF2-40B4-BE49-F238E27FC236}">
                <a16:creationId xmlns:a16="http://schemas.microsoft.com/office/drawing/2014/main" xmlns="" id="{E0C33CA7-A72C-4BC4-94EF-E8986B24D935}"/>
              </a:ext>
            </a:extLst>
          </p:cNvPr>
          <p:cNvSpPr>
            <a:spLocks noChangeArrowheads="1"/>
          </p:cNvSpPr>
          <p:nvPr/>
        </p:nvSpPr>
        <p:spPr bwMode="gray">
          <a:xfrm>
            <a:off x="1" y="8334"/>
            <a:ext cx="9064625" cy="889397"/>
          </a:xfrm>
          <a:prstGeom prst="rect">
            <a:avLst/>
          </a:prstGeom>
          <a:gradFill rotWithShape="1">
            <a:gsLst>
              <a:gs pos="0">
                <a:schemeClr val="tx2"/>
              </a:gs>
              <a:gs pos="100000">
                <a:schemeClr val="tx2">
                  <a:gamma/>
                  <a:shade val="66667"/>
                  <a:invGamma/>
                </a:schemeClr>
              </a:gs>
            </a:gsLst>
            <a:lin ang="0" scaled="1"/>
          </a:gradFill>
          <a:ln w="9525">
            <a:noFill/>
            <a:miter lim="800000"/>
          </a:ln>
          <a:effectLst/>
        </p:spPr>
        <p:txBody>
          <a:bodyPr wrap="none" anchor="ctr"/>
          <a:lstStyle/>
          <a:p>
            <a:pPr defTabSz="685800" fontAlgn="base">
              <a:spcBef>
                <a:spcPct val="0"/>
              </a:spcBef>
              <a:spcAft>
                <a:spcPct val="0"/>
              </a:spcAft>
              <a:defRPr/>
            </a:pPr>
            <a:endParaRPr lang="zh-CN" altLang="en-US" sz="1350">
              <a:solidFill>
                <a:srgbClr val="000066"/>
              </a:solidFill>
              <a:latin typeface="Arial" panose="020B0604020202020204" pitchFamily="34" charset="0"/>
              <a:ea typeface="宋体" panose="02010600030101010101" pitchFamily="2" charset="-122"/>
            </a:endParaRPr>
          </a:p>
        </p:txBody>
      </p:sp>
      <p:sp>
        <p:nvSpPr>
          <p:cNvPr id="1027" name="Rectangle 16">
            <a:extLst>
              <a:ext uri="{FF2B5EF4-FFF2-40B4-BE49-F238E27FC236}">
                <a16:creationId xmlns:a16="http://schemas.microsoft.com/office/drawing/2014/main" xmlns="" id="{8937D5AD-D34C-466B-B862-E1FE22DDE025}"/>
              </a:ext>
            </a:extLst>
          </p:cNvPr>
          <p:cNvSpPr>
            <a:spLocks noChangeArrowheads="1"/>
          </p:cNvSpPr>
          <p:nvPr/>
        </p:nvSpPr>
        <p:spPr bwMode="ltGray">
          <a:xfrm>
            <a:off x="1" y="4839891"/>
            <a:ext cx="9129713" cy="303609"/>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sp>
        <p:nvSpPr>
          <p:cNvPr id="1029" name="Rectangle 5">
            <a:extLst>
              <a:ext uri="{FF2B5EF4-FFF2-40B4-BE49-F238E27FC236}">
                <a16:creationId xmlns:a16="http://schemas.microsoft.com/office/drawing/2014/main" xmlns="" id="{42B78B86-8891-4B43-A13B-34B495133BD1}"/>
              </a:ext>
            </a:extLst>
          </p:cNvPr>
          <p:cNvSpPr>
            <a:spLocks noGrp="1" noChangeArrowheads="1"/>
          </p:cNvSpPr>
          <p:nvPr>
            <p:ph type="ftr" sz="quarter" idx="3"/>
          </p:nvPr>
        </p:nvSpPr>
        <p:spPr bwMode="auto">
          <a:xfrm>
            <a:off x="6172200" y="4845844"/>
            <a:ext cx="2895600" cy="240506"/>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Tx/>
              <a:buNone/>
              <a:defRPr sz="900" b="1">
                <a:solidFill>
                  <a:schemeClr val="bg1"/>
                </a:solidFill>
                <a:latin typeface="+mn-lt"/>
                <a:ea typeface="宋体" panose="02010600030101010101" pitchFamily="2" charset="-122"/>
              </a:defRPr>
            </a:lvl1pPr>
          </a:lstStyle>
          <a:p>
            <a:pPr defTabSz="685800" fontAlgn="base">
              <a:spcBef>
                <a:spcPct val="0"/>
              </a:spcBef>
              <a:spcAft>
                <a:spcPct val="0"/>
              </a:spcAft>
              <a:defRPr/>
            </a:pPr>
            <a:r>
              <a:rPr lang="en-US" altLang="zh-CN" smtClean="0">
                <a:solidFill>
                  <a:srgbClr val="FFFFFF"/>
                </a:solidFill>
              </a:rPr>
              <a:t>www.themegallery.com</a:t>
            </a:r>
            <a:endParaRPr lang="en-US" altLang="zh-CN">
              <a:solidFill>
                <a:srgbClr val="FFFFFF"/>
              </a:solidFill>
            </a:endParaRPr>
          </a:p>
        </p:txBody>
      </p:sp>
      <p:sp>
        <p:nvSpPr>
          <p:cNvPr id="1030" name="Rectangle 6">
            <a:extLst>
              <a:ext uri="{FF2B5EF4-FFF2-40B4-BE49-F238E27FC236}">
                <a16:creationId xmlns:a16="http://schemas.microsoft.com/office/drawing/2014/main" xmlns="" id="{376DEA91-3E79-4767-A434-D74DBDC5E70B}"/>
              </a:ext>
            </a:extLst>
          </p:cNvPr>
          <p:cNvSpPr>
            <a:spLocks noGrp="1" noChangeArrowheads="1"/>
          </p:cNvSpPr>
          <p:nvPr>
            <p:ph type="sldNum" sz="quarter" idx="4"/>
          </p:nvPr>
        </p:nvSpPr>
        <p:spPr bwMode="auto">
          <a:xfrm>
            <a:off x="509588" y="4832747"/>
            <a:ext cx="914400" cy="236934"/>
          </a:xfrm>
          <a:prstGeom prst="rect">
            <a:avLst/>
          </a:prstGeom>
          <a:noFill/>
          <a:ln w="9525">
            <a:noFill/>
            <a:miter lim="800000"/>
          </a:ln>
          <a:effectLst/>
        </p:spPr>
        <p:txBody>
          <a:bodyPr vert="horz" wrap="square" lIns="91440" tIns="45720" rIns="91440" bIns="45720" numCol="1" anchor="t" anchorCtr="0" compatLnSpc="1"/>
          <a:lstStyle>
            <a:lvl1pPr algn="ctr" eaLnBrk="1" hangingPunct="1">
              <a:buFont typeface="Arial" panose="020B0604020202020204" pitchFamily="34" charset="0"/>
              <a:buNone/>
              <a:defRPr sz="900" b="1" noProof="1">
                <a:solidFill>
                  <a:schemeClr val="bg1"/>
                </a:solidFill>
                <a:latin typeface="Verdana" panose="020B0604030504040204" pitchFamily="34" charset="0"/>
              </a:defRPr>
            </a:lvl1pPr>
          </a:lstStyle>
          <a:p>
            <a:pPr defTabSz="685800" fontAlgn="base">
              <a:spcBef>
                <a:spcPct val="0"/>
              </a:spcBef>
              <a:spcAft>
                <a:spcPct val="0"/>
              </a:spcAft>
              <a:defRPr/>
            </a:pPr>
            <a:fld id="{08043BE6-2E33-4C12-99DC-A359CB09D406}" type="slidenum">
              <a:rPr lang="zh-CN" altLang="en-US" smtClean="0">
                <a:solidFill>
                  <a:srgbClr val="FFFFFF"/>
                </a:solidFill>
                <a:ea typeface="宋体" panose="02010600030101010101" pitchFamily="2" charset="-122"/>
              </a:rPr>
              <a:pPr defTabSz="685800" fontAlgn="base">
                <a:spcBef>
                  <a:spcPct val="0"/>
                </a:spcBef>
                <a:spcAft>
                  <a:spcPct val="0"/>
                </a:spcAft>
                <a:defRPr/>
              </a:pPr>
              <a:t>‹#›</a:t>
            </a:fld>
            <a:endParaRPr lang="zh-CN" altLang="en-US">
              <a:solidFill>
                <a:srgbClr val="FFFFFF"/>
              </a:solidFill>
              <a:latin typeface="Arial" panose="020B0604020202020204" pitchFamily="34" charset="0"/>
              <a:ea typeface="宋体" panose="02010600030101010101" pitchFamily="2" charset="-122"/>
            </a:endParaRPr>
          </a:p>
        </p:txBody>
      </p:sp>
      <p:sp>
        <p:nvSpPr>
          <p:cNvPr id="2" name="Rectangle 2"/>
          <p:cNvSpPr>
            <a:spLocks noGrp="1" noChangeArrowheads="1"/>
          </p:cNvSpPr>
          <p:nvPr>
            <p:ph type="title" idx="4294967295"/>
          </p:nvPr>
        </p:nvSpPr>
        <p:spPr bwMode="auto">
          <a:xfrm>
            <a:off x="304800" y="263128"/>
            <a:ext cx="8305800" cy="42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47" name="Rectangle 23">
            <a:extLst>
              <a:ext uri="{FF2B5EF4-FFF2-40B4-BE49-F238E27FC236}">
                <a16:creationId xmlns:a16="http://schemas.microsoft.com/office/drawing/2014/main" xmlns="" id="{849DC3D1-5742-4B60-AEEB-6885D5AE9D6D}"/>
              </a:ext>
            </a:extLst>
          </p:cNvPr>
          <p:cNvSpPr>
            <a:spLocks noChangeArrowheads="1"/>
          </p:cNvSpPr>
          <p:nvPr/>
        </p:nvSpPr>
        <p:spPr bwMode="gray">
          <a:xfrm>
            <a:off x="100014" y="898922"/>
            <a:ext cx="8948737" cy="75009"/>
          </a:xfrm>
          <a:prstGeom prst="rect">
            <a:avLst/>
          </a:prstGeom>
          <a:gradFill rotWithShape="1">
            <a:gsLst>
              <a:gs pos="0">
                <a:schemeClr val="bg2"/>
              </a:gs>
              <a:gs pos="100000">
                <a:schemeClr val="bg2">
                  <a:gamma/>
                  <a:tint val="0"/>
                  <a:invGamma/>
                </a:schemeClr>
              </a:gs>
            </a:gsLst>
            <a:lin ang="5400000" scaled="1"/>
          </a:gradFill>
          <a:ln w="9525">
            <a:noFill/>
            <a:miter lim="800000"/>
          </a:ln>
          <a:effectLst/>
        </p:spPr>
        <p:txBody>
          <a:bodyPr wrap="none" anchor="ctr"/>
          <a:lstStyle/>
          <a:p>
            <a:pPr defTabSz="685800" fontAlgn="base">
              <a:spcBef>
                <a:spcPct val="0"/>
              </a:spcBef>
              <a:spcAft>
                <a:spcPct val="0"/>
              </a:spcAft>
              <a:defRPr/>
            </a:pPr>
            <a:endParaRPr lang="zh-CN" altLang="en-US" sz="1350">
              <a:solidFill>
                <a:srgbClr val="000066"/>
              </a:solidFill>
              <a:latin typeface="Arial" panose="020B0604020202020204" pitchFamily="34" charset="0"/>
              <a:ea typeface="宋体" panose="02010600030101010101" pitchFamily="2" charset="-122"/>
            </a:endParaRPr>
          </a:p>
        </p:txBody>
      </p:sp>
      <p:sp>
        <p:nvSpPr>
          <p:cNvPr id="1032" name="Rectangle 3"/>
          <p:cNvSpPr>
            <a:spLocks noGrp="1" noChangeArrowheads="1"/>
          </p:cNvSpPr>
          <p:nvPr>
            <p:ph type="body" idx="4294967295"/>
          </p:nvPr>
        </p:nvSpPr>
        <p:spPr bwMode="auto">
          <a:xfrm>
            <a:off x="457200" y="1025129"/>
            <a:ext cx="8229600" cy="3711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3" name="Rectangle 26">
            <a:extLst>
              <a:ext uri="{FF2B5EF4-FFF2-40B4-BE49-F238E27FC236}">
                <a16:creationId xmlns:a16="http://schemas.microsoft.com/office/drawing/2014/main" xmlns="" id="{C0465104-EFDE-43D6-9176-11C062DB69BD}"/>
              </a:ext>
            </a:extLst>
          </p:cNvPr>
          <p:cNvSpPr>
            <a:spLocks noChangeArrowheads="1"/>
          </p:cNvSpPr>
          <p:nvPr/>
        </p:nvSpPr>
        <p:spPr bwMode="gray">
          <a:xfrm>
            <a:off x="7086600" y="25004"/>
            <a:ext cx="2000250" cy="863203"/>
          </a:xfrm>
          <a:prstGeom prst="rect">
            <a:avLst/>
          </a:prstGeom>
          <a:blipFill dpi="0" rotWithShape="1">
            <a:blip r:embed="rId1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grpSp>
        <p:nvGrpSpPr>
          <p:cNvPr id="1034" name="Group 17"/>
          <p:cNvGrpSpPr>
            <a:grpSpLocks/>
          </p:cNvGrpSpPr>
          <p:nvPr/>
        </p:nvGrpSpPr>
        <p:grpSpPr bwMode="auto">
          <a:xfrm>
            <a:off x="-15875" y="0"/>
            <a:ext cx="9166225" cy="5144691"/>
            <a:chOff x="0" y="0"/>
            <a:chExt cx="5764" cy="4321"/>
          </a:xfrm>
        </p:grpSpPr>
        <p:sp>
          <p:nvSpPr>
            <p:cNvPr id="1035" name="AutoShape 18">
              <a:extLst>
                <a:ext uri="{FF2B5EF4-FFF2-40B4-BE49-F238E27FC236}">
                  <a16:creationId xmlns:a16="http://schemas.microsoft.com/office/drawing/2014/main" xmlns="" id="{21FDDCF5-153B-49AF-BF61-212C3C5C5337}"/>
                </a:ext>
              </a:extLst>
            </p:cNvPr>
            <p:cNvSpPr>
              <a:spLocks noChangeArrowheads="1"/>
            </p:cNvSpPr>
            <p:nvPr/>
          </p:nvSpPr>
          <p:spPr bwMode="gray">
            <a:xfrm>
              <a:off x="27" y="24"/>
              <a:ext cx="5712" cy="4274"/>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85800" fontAlgn="base">
                <a:spcBef>
                  <a:spcPct val="0"/>
                </a:spcBef>
                <a:spcAft>
                  <a:spcPct val="0"/>
                </a:spcAft>
                <a:buFontTx/>
                <a:buNone/>
                <a:defRPr/>
              </a:pPr>
              <a:endParaRPr lang="zh-CN" altLang="en-US" sz="1350">
                <a:solidFill>
                  <a:srgbClr val="000066"/>
                </a:solidFill>
              </a:endParaRPr>
            </a:p>
          </p:txBody>
        </p:sp>
        <p:sp>
          <p:nvSpPr>
            <p:cNvPr id="1036" name="Freeform 19"/>
            <p:cNvSpPr>
              <a:spLocks/>
            </p:cNvSpPr>
            <p:nvPr/>
          </p:nvSpPr>
          <p:spPr bwMode="gray">
            <a:xfrm>
              <a:off x="0" y="0"/>
              <a:ext cx="288" cy="282"/>
            </a:xfrm>
            <a:custGeom>
              <a:avLst/>
              <a:gdLst>
                <a:gd name="T0" fmla="*/ 2 w 288"/>
                <a:gd name="T1" fmla="*/ 282 h 282"/>
                <a:gd name="T2" fmla="*/ 82 w 288"/>
                <a:gd name="T3" fmla="*/ 144 h 282"/>
                <a:gd name="T4" fmla="*/ 165 w 288"/>
                <a:gd name="T5" fmla="*/ 36 h 282"/>
                <a:gd name="T6" fmla="*/ 288 w 288"/>
                <a:gd name="T7" fmla="*/ 0 h 282"/>
                <a:gd name="T8" fmla="*/ 0 w 288"/>
                <a:gd name="T9" fmla="*/ 0 h 2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282">
                  <a:moveTo>
                    <a:pt x="2" y="282"/>
                  </a:moveTo>
                  <a:lnTo>
                    <a:pt x="82" y="144"/>
                  </a:lnTo>
                  <a:lnTo>
                    <a:pt x="165" y="36"/>
                  </a:lnTo>
                  <a:lnTo>
                    <a:pt x="288"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1037" name="Freeform 20"/>
            <p:cNvSpPr>
              <a:spLocks/>
            </p:cNvSpPr>
            <p:nvPr/>
          </p:nvSpPr>
          <p:spPr bwMode="gray">
            <a:xfrm>
              <a:off x="5" y="3985"/>
              <a:ext cx="244" cy="336"/>
            </a:xfrm>
            <a:custGeom>
              <a:avLst/>
              <a:gdLst>
                <a:gd name="T0" fmla="*/ 251 w 243"/>
                <a:gd name="T1" fmla="*/ 335 h 336"/>
                <a:gd name="T2" fmla="*/ 130 w 243"/>
                <a:gd name="T3" fmla="*/ 239 h 336"/>
                <a:gd name="T4" fmla="*/ 30 w 243"/>
                <a:gd name="T5" fmla="*/ 144 h 336"/>
                <a:gd name="T6" fmla="*/ 0 w 243"/>
                <a:gd name="T7" fmla="*/ 0 h 336"/>
                <a:gd name="T8" fmla="*/ 1 w 243"/>
                <a:gd name="T9" fmla="*/ 336 h 3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 h="336">
                  <a:moveTo>
                    <a:pt x="243" y="335"/>
                  </a:moveTo>
                  <a:lnTo>
                    <a:pt x="122" y="239"/>
                  </a:lnTo>
                  <a:lnTo>
                    <a:pt x="30" y="144"/>
                  </a:lnTo>
                  <a:lnTo>
                    <a:pt x="0" y="0"/>
                  </a:lnTo>
                  <a:lnTo>
                    <a:pt x="1" y="336"/>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1038" name="Freeform 21"/>
            <p:cNvSpPr>
              <a:spLocks/>
            </p:cNvSpPr>
            <p:nvPr/>
          </p:nvSpPr>
          <p:spPr bwMode="gray">
            <a:xfrm>
              <a:off x="5511" y="4029"/>
              <a:ext cx="253" cy="290"/>
            </a:xfrm>
            <a:custGeom>
              <a:avLst/>
              <a:gdLst>
                <a:gd name="T0" fmla="*/ 459 w 232"/>
                <a:gd name="T1" fmla="*/ 0 h 290"/>
                <a:gd name="T2" fmla="*/ 328 w 232"/>
                <a:gd name="T3" fmla="*/ 144 h 290"/>
                <a:gd name="T4" fmla="*/ 198 w 232"/>
                <a:gd name="T5" fmla="*/ 253 h 290"/>
                <a:gd name="T6" fmla="*/ 0 w 232"/>
                <a:gd name="T7" fmla="*/ 290 h 290"/>
                <a:gd name="T8" fmla="*/ 463 w 232"/>
                <a:gd name="T9" fmla="*/ 287 h 2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headEnd/>
              <a:tailEnd/>
            </a:ln>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sp>
          <p:nvSpPr>
            <p:cNvPr id="1039" name="Freeform 22"/>
            <p:cNvSpPr>
              <a:spLocks/>
            </p:cNvSpPr>
            <p:nvPr/>
          </p:nvSpPr>
          <p:spPr bwMode="gray">
            <a:xfrm>
              <a:off x="5472" y="0"/>
              <a:ext cx="288" cy="288"/>
            </a:xfrm>
            <a:custGeom>
              <a:avLst/>
              <a:gdLst>
                <a:gd name="T0" fmla="*/ 0 w 288"/>
                <a:gd name="T1" fmla="*/ 0 h 288"/>
                <a:gd name="T2" fmla="*/ 144 w 288"/>
                <a:gd name="T3" fmla="*/ 82 h 288"/>
                <a:gd name="T4" fmla="*/ 252 w 288"/>
                <a:gd name="T5" fmla="*/ 165 h 288"/>
                <a:gd name="T6" fmla="*/ 288 w 288"/>
                <a:gd name="T7" fmla="*/ 288 h 288"/>
                <a:gd name="T8" fmla="*/ 288 w 288"/>
                <a:gd name="T9" fmla="*/ 0 h 2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 h="288">
                  <a:moveTo>
                    <a:pt x="0" y="0"/>
                  </a:moveTo>
                  <a:lnTo>
                    <a:pt x="144" y="82"/>
                  </a:lnTo>
                  <a:lnTo>
                    <a:pt x="252" y="165"/>
                  </a:lnTo>
                  <a:lnTo>
                    <a:pt x="288" y="288"/>
                  </a:lnTo>
                  <a:lnTo>
                    <a:pt x="288"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800" eaLnBrk="0" fontAlgn="base" hangingPunct="0">
                <a:spcBef>
                  <a:spcPct val="0"/>
                </a:spcBef>
                <a:spcAft>
                  <a:spcPct val="0"/>
                </a:spcAft>
              </a:pPr>
              <a:endParaRPr lang="zh-CN" altLang="en-US" sz="1350" smtClean="0">
                <a:solidFill>
                  <a:srgbClr val="000066"/>
                </a:solidFill>
                <a:latin typeface="Arial" panose="020B0604020202020204" pitchFamily="34" charset="0"/>
                <a:ea typeface="宋体" panose="02010600030101010101" pitchFamily="2" charset="-122"/>
              </a:endParaRPr>
            </a:p>
          </p:txBody>
        </p:sp>
      </p:grpSp>
    </p:spTree>
    <p:extLst>
      <p:ext uri="{BB962C8B-B14F-4D97-AF65-F5344CB8AC3E}">
        <p14:creationId xmlns:p14="http://schemas.microsoft.com/office/powerpoint/2010/main" val="4259602138"/>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txStyles>
    <p:titleStyle>
      <a:lvl1pPr algn="l" rtl="0" eaLnBrk="0" fontAlgn="base" hangingPunct="0">
        <a:spcBef>
          <a:spcPct val="0"/>
        </a:spcBef>
        <a:spcAft>
          <a:spcPct val="0"/>
        </a:spcAft>
        <a:defRPr sz="2700" b="1">
          <a:solidFill>
            <a:schemeClr val="bg1"/>
          </a:solidFill>
          <a:latin typeface="+mj-lt"/>
          <a:ea typeface="+mj-ea"/>
          <a:cs typeface="+mj-cs"/>
        </a:defRPr>
      </a:lvl1pPr>
      <a:lvl2pPr algn="l" rtl="0" eaLnBrk="0" fontAlgn="base" hangingPunct="0">
        <a:spcBef>
          <a:spcPct val="0"/>
        </a:spcBef>
        <a:spcAft>
          <a:spcPct val="0"/>
        </a:spcAft>
        <a:defRPr sz="2700" b="1">
          <a:solidFill>
            <a:schemeClr val="bg1"/>
          </a:solidFill>
          <a:latin typeface="Arial" panose="020B0604020202020204" pitchFamily="34" charset="0"/>
        </a:defRPr>
      </a:lvl2pPr>
      <a:lvl3pPr algn="l" rtl="0" eaLnBrk="0" fontAlgn="base" hangingPunct="0">
        <a:spcBef>
          <a:spcPct val="0"/>
        </a:spcBef>
        <a:spcAft>
          <a:spcPct val="0"/>
        </a:spcAft>
        <a:defRPr sz="2700" b="1">
          <a:solidFill>
            <a:schemeClr val="bg1"/>
          </a:solidFill>
          <a:latin typeface="Arial" panose="020B0604020202020204" pitchFamily="34" charset="0"/>
        </a:defRPr>
      </a:lvl3pPr>
      <a:lvl4pPr algn="l" rtl="0" eaLnBrk="0" fontAlgn="base" hangingPunct="0">
        <a:spcBef>
          <a:spcPct val="0"/>
        </a:spcBef>
        <a:spcAft>
          <a:spcPct val="0"/>
        </a:spcAft>
        <a:defRPr sz="2700" b="1">
          <a:solidFill>
            <a:schemeClr val="bg1"/>
          </a:solidFill>
          <a:latin typeface="Arial" panose="020B0604020202020204" pitchFamily="34" charset="0"/>
        </a:defRPr>
      </a:lvl4pPr>
      <a:lvl5pPr algn="l" rtl="0" eaLnBrk="0" fontAlgn="base" hangingPunct="0">
        <a:spcBef>
          <a:spcPct val="0"/>
        </a:spcBef>
        <a:spcAft>
          <a:spcPct val="0"/>
        </a:spcAft>
        <a:defRPr sz="2700" b="1">
          <a:solidFill>
            <a:schemeClr val="bg1"/>
          </a:solidFill>
          <a:latin typeface="Arial" panose="020B0604020202020204" pitchFamily="34" charset="0"/>
        </a:defRPr>
      </a:lvl5pPr>
      <a:lvl6pPr marL="342900" algn="l" rtl="0" fontAlgn="base">
        <a:spcBef>
          <a:spcPct val="0"/>
        </a:spcBef>
        <a:spcAft>
          <a:spcPct val="0"/>
        </a:spcAft>
        <a:defRPr sz="2700" b="1">
          <a:solidFill>
            <a:schemeClr val="bg1"/>
          </a:solidFill>
          <a:latin typeface="Arial" panose="020B0604020202020204" pitchFamily="34" charset="0"/>
        </a:defRPr>
      </a:lvl6pPr>
      <a:lvl7pPr marL="685800" algn="l" rtl="0" fontAlgn="base">
        <a:spcBef>
          <a:spcPct val="0"/>
        </a:spcBef>
        <a:spcAft>
          <a:spcPct val="0"/>
        </a:spcAft>
        <a:defRPr sz="2700" b="1">
          <a:solidFill>
            <a:schemeClr val="bg1"/>
          </a:solidFill>
          <a:latin typeface="Arial" panose="020B0604020202020204" pitchFamily="34" charset="0"/>
        </a:defRPr>
      </a:lvl7pPr>
      <a:lvl8pPr marL="1028700" algn="l" rtl="0" fontAlgn="base">
        <a:spcBef>
          <a:spcPct val="0"/>
        </a:spcBef>
        <a:spcAft>
          <a:spcPct val="0"/>
        </a:spcAft>
        <a:defRPr sz="2700" b="1">
          <a:solidFill>
            <a:schemeClr val="bg1"/>
          </a:solidFill>
          <a:latin typeface="Arial" panose="020B0604020202020204" pitchFamily="34" charset="0"/>
        </a:defRPr>
      </a:lvl8pPr>
      <a:lvl9pPr marL="1371600" algn="l" rtl="0" fontAlgn="base">
        <a:spcBef>
          <a:spcPct val="0"/>
        </a:spcBef>
        <a:spcAft>
          <a:spcPct val="0"/>
        </a:spcAft>
        <a:defRPr sz="2700" b="1">
          <a:solidFill>
            <a:schemeClr val="bg1"/>
          </a:solidFill>
          <a:latin typeface="Arial" panose="020B0604020202020204" pitchFamily="34" charset="0"/>
        </a:defRPr>
      </a:lvl9pPr>
    </p:titleStyle>
    <p:bodyStyle>
      <a:lvl1pPr marL="257175" indent="-257175" algn="l" rtl="0" eaLnBrk="0" fontAlgn="base" hangingPunct="0">
        <a:spcBef>
          <a:spcPct val="20000"/>
        </a:spcBef>
        <a:spcAft>
          <a:spcPct val="0"/>
        </a:spcAft>
        <a:buClr>
          <a:schemeClr val="hlink"/>
        </a:buClr>
        <a:buFont typeface="Wingdings" panose="05000000000000000000" pitchFamily="2" charset="2"/>
        <a:buChar char="v"/>
        <a:defRPr sz="2100" b="1">
          <a:solidFill>
            <a:schemeClr val="tx2"/>
          </a:solidFill>
          <a:latin typeface="+mn-lt"/>
          <a:ea typeface="+mn-ea"/>
          <a:cs typeface="+mn-cs"/>
        </a:defRPr>
      </a:lvl1pPr>
      <a:lvl2pPr marL="557213" indent="-214313" algn="l" rtl="0" eaLnBrk="0" fontAlgn="base" hangingPunct="0">
        <a:spcBef>
          <a:spcPct val="20000"/>
        </a:spcBef>
        <a:spcAft>
          <a:spcPct val="0"/>
        </a:spcAft>
        <a:buClr>
          <a:schemeClr val="accent1"/>
        </a:buClr>
        <a:buFont typeface="Wingdings" panose="05000000000000000000" pitchFamily="2" charset="2"/>
        <a:buChar char="§"/>
        <a:defRPr sz="2100">
          <a:solidFill>
            <a:schemeClr val="tx1"/>
          </a:solidFill>
          <a:latin typeface="+mj-lt"/>
        </a:defRPr>
      </a:lvl2pPr>
      <a:lvl3pPr marL="857250" indent="-171450" algn="l" rtl="0" eaLnBrk="0" fontAlgn="base" hangingPunct="0">
        <a:spcBef>
          <a:spcPct val="20000"/>
        </a:spcBef>
        <a:spcAft>
          <a:spcPct val="0"/>
        </a:spcAft>
        <a:buClr>
          <a:schemeClr val="tx1"/>
        </a:buClr>
        <a:buChar char="•"/>
        <a:defRPr sz="1800">
          <a:solidFill>
            <a:schemeClr val="tx1"/>
          </a:solidFill>
          <a:latin typeface="+mj-lt"/>
        </a:defRPr>
      </a:lvl3pPr>
      <a:lvl4pPr marL="1200150" indent="-171450" algn="l" rtl="0" eaLnBrk="0" fontAlgn="base" hangingPunct="0">
        <a:spcBef>
          <a:spcPct val="20000"/>
        </a:spcBef>
        <a:spcAft>
          <a:spcPct val="0"/>
        </a:spcAft>
        <a:buChar char="–"/>
        <a:defRPr sz="1500">
          <a:solidFill>
            <a:schemeClr val="tx1"/>
          </a:solidFill>
          <a:latin typeface="+mj-lt"/>
        </a:defRPr>
      </a:lvl4pPr>
      <a:lvl5pPr marL="1543050" indent="-171450" algn="l" rtl="0" eaLnBrk="0" fontAlgn="base" hangingPunct="0">
        <a:spcBef>
          <a:spcPct val="20000"/>
        </a:spcBef>
        <a:spcAft>
          <a:spcPct val="0"/>
        </a:spcAft>
        <a:buChar char="»"/>
        <a:defRPr sz="1500">
          <a:solidFill>
            <a:schemeClr val="tx1"/>
          </a:solidFill>
          <a:latin typeface="+mj-lt"/>
        </a:defRPr>
      </a:lvl5pPr>
      <a:lvl6pPr marL="1885950" indent="-171450" algn="l" rtl="0" fontAlgn="base">
        <a:spcBef>
          <a:spcPct val="20000"/>
        </a:spcBef>
        <a:spcAft>
          <a:spcPct val="0"/>
        </a:spcAft>
        <a:buChar char="»"/>
        <a:defRPr sz="1500">
          <a:solidFill>
            <a:schemeClr val="tx1"/>
          </a:solidFill>
          <a:latin typeface="+mj-lt"/>
        </a:defRPr>
      </a:lvl6pPr>
      <a:lvl7pPr marL="2228850" indent="-171450" algn="l" rtl="0" fontAlgn="base">
        <a:spcBef>
          <a:spcPct val="20000"/>
        </a:spcBef>
        <a:spcAft>
          <a:spcPct val="0"/>
        </a:spcAft>
        <a:buChar char="»"/>
        <a:defRPr sz="1500">
          <a:solidFill>
            <a:schemeClr val="tx1"/>
          </a:solidFill>
          <a:latin typeface="+mj-lt"/>
        </a:defRPr>
      </a:lvl7pPr>
      <a:lvl8pPr marL="2571750" indent="-171450" algn="l" rtl="0" fontAlgn="base">
        <a:spcBef>
          <a:spcPct val="20000"/>
        </a:spcBef>
        <a:spcAft>
          <a:spcPct val="0"/>
        </a:spcAft>
        <a:buChar char="»"/>
        <a:defRPr sz="1500">
          <a:solidFill>
            <a:schemeClr val="tx1"/>
          </a:solidFill>
          <a:latin typeface="+mj-lt"/>
        </a:defRPr>
      </a:lvl8pPr>
      <a:lvl9pPr marL="2914650" indent="-171450" algn="l" rtl="0" fontAlgn="base">
        <a:spcBef>
          <a:spcPct val="20000"/>
        </a:spcBef>
        <a:spcAft>
          <a:spcPct val="0"/>
        </a:spcAft>
        <a:buChar char="»"/>
        <a:defRPr sz="1500">
          <a:solidFill>
            <a:schemeClr val="tx1"/>
          </a:solidFill>
          <a:latin typeface="+mj-lt"/>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0279488"/>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3.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3.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3.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复习回顾</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2032000" y="2249170"/>
            <a:ext cx="5080000" cy="275590"/>
          </a:xfrm>
          <a:prstGeom prst="rect">
            <a:avLst/>
          </a:prstGeom>
          <a:noFill/>
          <a:ln w="9525">
            <a:noFill/>
          </a:ln>
        </p:spPr>
        <p:txBody>
          <a:bodyPr>
            <a:spAutoFit/>
          </a:bodyPr>
          <a:lstStyle/>
          <a:p>
            <a:pPr indent="304800"/>
            <a:r>
              <a:rPr lang="en-US" sz="1200">
                <a:solidFill>
                  <a:srgbClr val="333333"/>
                </a:solidFill>
                <a:latin typeface="宋体" panose="02010600030101010101" pitchFamily="2" charset="-122"/>
              </a:rPr>
              <a:t> </a:t>
            </a:r>
            <a:endParaRPr lang="zh-CN" altLang="en-US">
              <a:solidFill>
                <a:prstClr val="black"/>
              </a:solidFill>
            </a:endParaRPr>
          </a:p>
        </p:txBody>
      </p:sp>
      <p:sp>
        <p:nvSpPr>
          <p:cNvPr id="5" name="文本框 4"/>
          <p:cNvSpPr txBox="1"/>
          <p:nvPr/>
        </p:nvSpPr>
        <p:spPr>
          <a:xfrm>
            <a:off x="247889" y="1012704"/>
            <a:ext cx="8540115" cy="662554"/>
          </a:xfrm>
          <a:prstGeom prst="rect">
            <a:avLst/>
          </a:prstGeom>
          <a:noFill/>
        </p:spPr>
        <p:txBody>
          <a:bodyPr wrap="square" rtlCol="0" anchor="t">
            <a:spAutoFit/>
          </a:bodyPr>
          <a:lstStyle/>
          <a:p>
            <a:pPr>
              <a:lnSpc>
                <a:spcPct val="150000"/>
              </a:lnSpc>
            </a:pPr>
            <a:r>
              <a:rPr lang="zh-CN" altLang="en-US" sz="28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企业回收物流的特点？</a:t>
            </a:r>
            <a:endParaRPr lang="zh-CN" altLang="en-US" sz="2800"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4259564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3"/>
          <p:cNvGrpSpPr>
            <a:grpSpLocks/>
          </p:cNvGrpSpPr>
          <p:nvPr/>
        </p:nvGrpSpPr>
        <p:grpSpPr bwMode="auto">
          <a:xfrm>
            <a:off x="1261212" y="1403193"/>
            <a:ext cx="6426994" cy="3159919"/>
            <a:chOff x="522" y="1392"/>
            <a:chExt cx="4758" cy="2324"/>
          </a:xfrm>
        </p:grpSpPr>
        <p:sp>
          <p:nvSpPr>
            <p:cNvPr id="10246" name="Freeform 4"/>
            <p:cNvSpPr>
              <a:spLocks/>
            </p:cNvSpPr>
            <p:nvPr/>
          </p:nvSpPr>
          <p:spPr bwMode="auto">
            <a:xfrm>
              <a:off x="522" y="1392"/>
              <a:ext cx="2348" cy="1118"/>
            </a:xfrm>
            <a:custGeom>
              <a:avLst/>
              <a:gdLst>
                <a:gd name="T0" fmla="*/ 37 w 2652"/>
                <a:gd name="T1" fmla="*/ 40 h 1208"/>
                <a:gd name="T2" fmla="*/ 37 w 2652"/>
                <a:gd name="T3" fmla="*/ 0 h 1208"/>
                <a:gd name="T4" fmla="*/ 0 w 2652"/>
                <a:gd name="T5" fmla="*/ 0 h 1208"/>
                <a:gd name="T6" fmla="*/ 0 w 2652"/>
                <a:gd name="T7" fmla="*/ 81 h 1208"/>
                <a:gd name="T8" fmla="*/ 28 w 2652"/>
                <a:gd name="T9" fmla="*/ 81 h 1208"/>
                <a:gd name="T10" fmla="*/ 29 w 2652"/>
                <a:gd name="T11" fmla="*/ 66 h 1208"/>
                <a:gd name="T12" fmla="*/ 31 w 2652"/>
                <a:gd name="T13" fmla="*/ 52 h 1208"/>
                <a:gd name="T14" fmla="*/ 35 w 2652"/>
                <a:gd name="T15" fmla="*/ 43 h 1208"/>
                <a:gd name="T16" fmla="*/ 37 w 2652"/>
                <a:gd name="T17" fmla="*/ 4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52"/>
                <a:gd name="T28" fmla="*/ 0 h 1208"/>
                <a:gd name="T29" fmla="*/ 2652 w 2652"/>
                <a:gd name="T30" fmla="*/ 1208 h 1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52" h="1208">
                  <a:moveTo>
                    <a:pt x="2652" y="600"/>
                  </a:moveTo>
                  <a:cubicBezTo>
                    <a:pt x="2652" y="300"/>
                    <a:pt x="2652" y="0"/>
                    <a:pt x="2652" y="0"/>
                  </a:cubicBezTo>
                  <a:cubicBezTo>
                    <a:pt x="1326" y="0"/>
                    <a:pt x="0" y="0"/>
                    <a:pt x="0" y="0"/>
                  </a:cubicBezTo>
                  <a:cubicBezTo>
                    <a:pt x="0" y="604"/>
                    <a:pt x="0" y="1208"/>
                    <a:pt x="0" y="1208"/>
                  </a:cubicBezTo>
                  <a:cubicBezTo>
                    <a:pt x="1018" y="1208"/>
                    <a:pt x="2037" y="1205"/>
                    <a:pt x="2036" y="1208"/>
                  </a:cubicBezTo>
                  <a:cubicBezTo>
                    <a:pt x="2046" y="1115"/>
                    <a:pt x="2059" y="1057"/>
                    <a:pt x="2091" y="986"/>
                  </a:cubicBezTo>
                  <a:cubicBezTo>
                    <a:pt x="2123" y="915"/>
                    <a:pt x="2173" y="838"/>
                    <a:pt x="2232" y="779"/>
                  </a:cubicBezTo>
                  <a:cubicBezTo>
                    <a:pt x="2291" y="720"/>
                    <a:pt x="2359" y="683"/>
                    <a:pt x="2430" y="653"/>
                  </a:cubicBezTo>
                  <a:cubicBezTo>
                    <a:pt x="2501" y="623"/>
                    <a:pt x="2529" y="614"/>
                    <a:pt x="2652" y="600"/>
                  </a:cubicBezTo>
                  <a:close/>
                </a:path>
              </a:pathLst>
            </a:custGeom>
            <a:solidFill>
              <a:srgbClr val="00FFFF"/>
            </a:solidFill>
            <a:ln w="12700">
              <a:solidFill>
                <a:srgbClr val="969696"/>
              </a:solidFill>
              <a:round/>
              <a:headEnd/>
              <a:tailEnd/>
            </a:ln>
          </p:spPr>
          <p:txBody>
            <a:bodyPr wrap="none" lIns="0" tIns="0" rIns="0" bIns="0" anchor="ctr"/>
            <a:lstStyle/>
            <a:p>
              <a:pPr defTabSz="685800" eaLnBrk="0" fontAlgn="base" hangingPunct="0">
                <a:spcBef>
                  <a:spcPct val="0"/>
                </a:spcBef>
                <a:spcAft>
                  <a:spcPct val="0"/>
                </a:spcAft>
              </a:pPr>
              <a:endParaRPr lang="zh-CN" altLang="en-US" sz="1350">
                <a:solidFill>
                  <a:srgbClr val="000066"/>
                </a:solidFill>
                <a:latin typeface="Arial" panose="020B0604020202020204" pitchFamily="34" charset="0"/>
                <a:ea typeface="宋体" panose="02010600030101010101" pitchFamily="2" charset="-122"/>
              </a:endParaRPr>
            </a:p>
          </p:txBody>
        </p:sp>
        <p:sp>
          <p:nvSpPr>
            <p:cNvPr id="10247" name="Freeform 5"/>
            <p:cNvSpPr>
              <a:spLocks/>
            </p:cNvSpPr>
            <p:nvPr/>
          </p:nvSpPr>
          <p:spPr bwMode="auto">
            <a:xfrm flipV="1">
              <a:off x="522" y="2578"/>
              <a:ext cx="2348" cy="1118"/>
            </a:xfrm>
            <a:custGeom>
              <a:avLst/>
              <a:gdLst>
                <a:gd name="T0" fmla="*/ 37 w 2652"/>
                <a:gd name="T1" fmla="*/ 40 h 1208"/>
                <a:gd name="T2" fmla="*/ 37 w 2652"/>
                <a:gd name="T3" fmla="*/ 0 h 1208"/>
                <a:gd name="T4" fmla="*/ 0 w 2652"/>
                <a:gd name="T5" fmla="*/ 0 h 1208"/>
                <a:gd name="T6" fmla="*/ 0 w 2652"/>
                <a:gd name="T7" fmla="*/ 81 h 1208"/>
                <a:gd name="T8" fmla="*/ 28 w 2652"/>
                <a:gd name="T9" fmla="*/ 81 h 1208"/>
                <a:gd name="T10" fmla="*/ 29 w 2652"/>
                <a:gd name="T11" fmla="*/ 66 h 1208"/>
                <a:gd name="T12" fmla="*/ 31 w 2652"/>
                <a:gd name="T13" fmla="*/ 52 h 1208"/>
                <a:gd name="T14" fmla="*/ 35 w 2652"/>
                <a:gd name="T15" fmla="*/ 43 h 1208"/>
                <a:gd name="T16" fmla="*/ 37 w 2652"/>
                <a:gd name="T17" fmla="*/ 4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52"/>
                <a:gd name="T28" fmla="*/ 0 h 1208"/>
                <a:gd name="T29" fmla="*/ 2652 w 2652"/>
                <a:gd name="T30" fmla="*/ 1208 h 1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52" h="1208">
                  <a:moveTo>
                    <a:pt x="2652" y="600"/>
                  </a:moveTo>
                  <a:cubicBezTo>
                    <a:pt x="2652" y="300"/>
                    <a:pt x="2652" y="0"/>
                    <a:pt x="2652" y="0"/>
                  </a:cubicBezTo>
                  <a:cubicBezTo>
                    <a:pt x="1326" y="0"/>
                    <a:pt x="0" y="0"/>
                    <a:pt x="0" y="0"/>
                  </a:cubicBezTo>
                  <a:cubicBezTo>
                    <a:pt x="0" y="604"/>
                    <a:pt x="0" y="1208"/>
                    <a:pt x="0" y="1208"/>
                  </a:cubicBezTo>
                  <a:cubicBezTo>
                    <a:pt x="1018" y="1208"/>
                    <a:pt x="2037" y="1205"/>
                    <a:pt x="2036" y="1208"/>
                  </a:cubicBezTo>
                  <a:cubicBezTo>
                    <a:pt x="2046" y="1115"/>
                    <a:pt x="2059" y="1057"/>
                    <a:pt x="2091" y="986"/>
                  </a:cubicBezTo>
                  <a:cubicBezTo>
                    <a:pt x="2123" y="915"/>
                    <a:pt x="2173" y="838"/>
                    <a:pt x="2232" y="779"/>
                  </a:cubicBezTo>
                  <a:cubicBezTo>
                    <a:pt x="2291" y="720"/>
                    <a:pt x="2359" y="683"/>
                    <a:pt x="2430" y="653"/>
                  </a:cubicBezTo>
                  <a:cubicBezTo>
                    <a:pt x="2501" y="623"/>
                    <a:pt x="2529" y="614"/>
                    <a:pt x="2652" y="600"/>
                  </a:cubicBezTo>
                  <a:close/>
                </a:path>
              </a:pathLst>
            </a:custGeom>
            <a:solidFill>
              <a:srgbClr val="00FFFF"/>
            </a:solidFill>
            <a:ln w="12700">
              <a:solidFill>
                <a:srgbClr val="969696"/>
              </a:solidFill>
              <a:round/>
              <a:headEnd/>
              <a:tailEnd/>
            </a:ln>
          </p:spPr>
          <p:txBody>
            <a:bodyPr wrap="none" lIns="0" tIns="0" rIns="0" bIns="0" anchor="ctr"/>
            <a:lstStyle/>
            <a:p>
              <a:pPr defTabSz="685800" eaLnBrk="0" fontAlgn="base" hangingPunct="0">
                <a:spcBef>
                  <a:spcPct val="0"/>
                </a:spcBef>
                <a:spcAft>
                  <a:spcPct val="0"/>
                </a:spcAft>
              </a:pPr>
              <a:endParaRPr lang="zh-CN" altLang="en-US" sz="1350">
                <a:solidFill>
                  <a:srgbClr val="000066"/>
                </a:solidFill>
                <a:latin typeface="Arial" panose="020B0604020202020204" pitchFamily="34" charset="0"/>
                <a:ea typeface="宋体" panose="02010600030101010101" pitchFamily="2" charset="-122"/>
              </a:endParaRPr>
            </a:p>
          </p:txBody>
        </p:sp>
        <p:sp>
          <p:nvSpPr>
            <p:cNvPr id="10248" name="Freeform 6"/>
            <p:cNvSpPr>
              <a:spLocks/>
            </p:cNvSpPr>
            <p:nvPr/>
          </p:nvSpPr>
          <p:spPr bwMode="auto">
            <a:xfrm flipH="1">
              <a:off x="2933" y="1392"/>
              <a:ext cx="2347" cy="1118"/>
            </a:xfrm>
            <a:custGeom>
              <a:avLst/>
              <a:gdLst>
                <a:gd name="T0" fmla="*/ 37 w 2652"/>
                <a:gd name="T1" fmla="*/ 40 h 1208"/>
                <a:gd name="T2" fmla="*/ 37 w 2652"/>
                <a:gd name="T3" fmla="*/ 0 h 1208"/>
                <a:gd name="T4" fmla="*/ 0 w 2652"/>
                <a:gd name="T5" fmla="*/ 0 h 1208"/>
                <a:gd name="T6" fmla="*/ 0 w 2652"/>
                <a:gd name="T7" fmla="*/ 81 h 1208"/>
                <a:gd name="T8" fmla="*/ 28 w 2652"/>
                <a:gd name="T9" fmla="*/ 81 h 1208"/>
                <a:gd name="T10" fmla="*/ 29 w 2652"/>
                <a:gd name="T11" fmla="*/ 66 h 1208"/>
                <a:gd name="T12" fmla="*/ 31 w 2652"/>
                <a:gd name="T13" fmla="*/ 52 h 1208"/>
                <a:gd name="T14" fmla="*/ 34 w 2652"/>
                <a:gd name="T15" fmla="*/ 43 h 1208"/>
                <a:gd name="T16" fmla="*/ 37 w 2652"/>
                <a:gd name="T17" fmla="*/ 4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52"/>
                <a:gd name="T28" fmla="*/ 0 h 1208"/>
                <a:gd name="T29" fmla="*/ 2652 w 2652"/>
                <a:gd name="T30" fmla="*/ 1208 h 1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52" h="1208">
                  <a:moveTo>
                    <a:pt x="2652" y="600"/>
                  </a:moveTo>
                  <a:cubicBezTo>
                    <a:pt x="2652" y="300"/>
                    <a:pt x="2652" y="0"/>
                    <a:pt x="2652" y="0"/>
                  </a:cubicBezTo>
                  <a:cubicBezTo>
                    <a:pt x="1326" y="0"/>
                    <a:pt x="0" y="0"/>
                    <a:pt x="0" y="0"/>
                  </a:cubicBezTo>
                  <a:cubicBezTo>
                    <a:pt x="0" y="604"/>
                    <a:pt x="0" y="1208"/>
                    <a:pt x="0" y="1208"/>
                  </a:cubicBezTo>
                  <a:cubicBezTo>
                    <a:pt x="1018" y="1208"/>
                    <a:pt x="2037" y="1205"/>
                    <a:pt x="2036" y="1208"/>
                  </a:cubicBezTo>
                  <a:cubicBezTo>
                    <a:pt x="2046" y="1115"/>
                    <a:pt x="2059" y="1057"/>
                    <a:pt x="2091" y="986"/>
                  </a:cubicBezTo>
                  <a:cubicBezTo>
                    <a:pt x="2123" y="915"/>
                    <a:pt x="2173" y="838"/>
                    <a:pt x="2232" y="779"/>
                  </a:cubicBezTo>
                  <a:cubicBezTo>
                    <a:pt x="2291" y="720"/>
                    <a:pt x="2359" y="683"/>
                    <a:pt x="2430" y="653"/>
                  </a:cubicBezTo>
                  <a:cubicBezTo>
                    <a:pt x="2501" y="623"/>
                    <a:pt x="2529" y="614"/>
                    <a:pt x="2652" y="600"/>
                  </a:cubicBezTo>
                  <a:close/>
                </a:path>
              </a:pathLst>
            </a:custGeom>
            <a:solidFill>
              <a:srgbClr val="00FFFF"/>
            </a:solidFill>
            <a:ln w="12700">
              <a:solidFill>
                <a:srgbClr val="969696"/>
              </a:solidFill>
              <a:round/>
              <a:headEnd/>
              <a:tailEnd/>
            </a:ln>
          </p:spPr>
          <p:txBody>
            <a:bodyPr wrap="none" lIns="0" tIns="0" rIns="0" bIns="0" anchor="ctr"/>
            <a:lstStyle/>
            <a:p>
              <a:pPr defTabSz="685800" eaLnBrk="0" fontAlgn="base" hangingPunct="0">
                <a:spcBef>
                  <a:spcPct val="0"/>
                </a:spcBef>
                <a:spcAft>
                  <a:spcPct val="0"/>
                </a:spcAft>
              </a:pPr>
              <a:endParaRPr lang="zh-CN" altLang="en-US" sz="1350">
                <a:solidFill>
                  <a:srgbClr val="000066"/>
                </a:solidFill>
                <a:latin typeface="Arial" panose="020B0604020202020204" pitchFamily="34" charset="0"/>
                <a:ea typeface="宋体" panose="02010600030101010101" pitchFamily="2" charset="-122"/>
              </a:endParaRPr>
            </a:p>
          </p:txBody>
        </p:sp>
        <p:sp>
          <p:nvSpPr>
            <p:cNvPr id="10249" name="Freeform 7"/>
            <p:cNvSpPr>
              <a:spLocks/>
            </p:cNvSpPr>
            <p:nvPr/>
          </p:nvSpPr>
          <p:spPr bwMode="auto">
            <a:xfrm flipH="1" flipV="1">
              <a:off x="2933" y="2578"/>
              <a:ext cx="2347" cy="1118"/>
            </a:xfrm>
            <a:custGeom>
              <a:avLst/>
              <a:gdLst>
                <a:gd name="T0" fmla="*/ 37 w 2652"/>
                <a:gd name="T1" fmla="*/ 40 h 1208"/>
                <a:gd name="T2" fmla="*/ 37 w 2652"/>
                <a:gd name="T3" fmla="*/ 0 h 1208"/>
                <a:gd name="T4" fmla="*/ 0 w 2652"/>
                <a:gd name="T5" fmla="*/ 0 h 1208"/>
                <a:gd name="T6" fmla="*/ 0 w 2652"/>
                <a:gd name="T7" fmla="*/ 81 h 1208"/>
                <a:gd name="T8" fmla="*/ 28 w 2652"/>
                <a:gd name="T9" fmla="*/ 81 h 1208"/>
                <a:gd name="T10" fmla="*/ 29 w 2652"/>
                <a:gd name="T11" fmla="*/ 66 h 1208"/>
                <a:gd name="T12" fmla="*/ 31 w 2652"/>
                <a:gd name="T13" fmla="*/ 52 h 1208"/>
                <a:gd name="T14" fmla="*/ 34 w 2652"/>
                <a:gd name="T15" fmla="*/ 43 h 1208"/>
                <a:gd name="T16" fmla="*/ 37 w 2652"/>
                <a:gd name="T17" fmla="*/ 40 h 1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52"/>
                <a:gd name="T28" fmla="*/ 0 h 1208"/>
                <a:gd name="T29" fmla="*/ 2652 w 2652"/>
                <a:gd name="T30" fmla="*/ 1208 h 1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52" h="1208">
                  <a:moveTo>
                    <a:pt x="2652" y="600"/>
                  </a:moveTo>
                  <a:cubicBezTo>
                    <a:pt x="2652" y="300"/>
                    <a:pt x="2652" y="0"/>
                    <a:pt x="2652" y="0"/>
                  </a:cubicBezTo>
                  <a:cubicBezTo>
                    <a:pt x="1326" y="0"/>
                    <a:pt x="0" y="0"/>
                    <a:pt x="0" y="0"/>
                  </a:cubicBezTo>
                  <a:cubicBezTo>
                    <a:pt x="0" y="604"/>
                    <a:pt x="0" y="1208"/>
                    <a:pt x="0" y="1208"/>
                  </a:cubicBezTo>
                  <a:cubicBezTo>
                    <a:pt x="1018" y="1208"/>
                    <a:pt x="2037" y="1205"/>
                    <a:pt x="2036" y="1208"/>
                  </a:cubicBezTo>
                  <a:cubicBezTo>
                    <a:pt x="2046" y="1115"/>
                    <a:pt x="2059" y="1057"/>
                    <a:pt x="2091" y="986"/>
                  </a:cubicBezTo>
                  <a:cubicBezTo>
                    <a:pt x="2123" y="915"/>
                    <a:pt x="2173" y="838"/>
                    <a:pt x="2232" y="779"/>
                  </a:cubicBezTo>
                  <a:cubicBezTo>
                    <a:pt x="2291" y="720"/>
                    <a:pt x="2359" y="683"/>
                    <a:pt x="2430" y="653"/>
                  </a:cubicBezTo>
                  <a:cubicBezTo>
                    <a:pt x="2501" y="623"/>
                    <a:pt x="2529" y="614"/>
                    <a:pt x="2652" y="600"/>
                  </a:cubicBezTo>
                  <a:close/>
                </a:path>
              </a:pathLst>
            </a:custGeom>
            <a:solidFill>
              <a:srgbClr val="00FFFF"/>
            </a:solidFill>
            <a:ln w="12700">
              <a:solidFill>
                <a:srgbClr val="969696"/>
              </a:solidFill>
              <a:round/>
              <a:headEnd/>
              <a:tailEnd/>
            </a:ln>
          </p:spPr>
          <p:txBody>
            <a:bodyPr wrap="none" lIns="0" tIns="0" rIns="0" bIns="0" anchor="ctr"/>
            <a:lstStyle/>
            <a:p>
              <a:pPr defTabSz="685800" eaLnBrk="0" fontAlgn="base" hangingPunct="0">
                <a:spcBef>
                  <a:spcPct val="0"/>
                </a:spcBef>
                <a:spcAft>
                  <a:spcPct val="0"/>
                </a:spcAft>
              </a:pPr>
              <a:endParaRPr lang="zh-CN" altLang="en-US" sz="1350">
                <a:solidFill>
                  <a:srgbClr val="000066"/>
                </a:solidFill>
                <a:latin typeface="Arial" panose="020B0604020202020204" pitchFamily="34" charset="0"/>
                <a:ea typeface="宋体" panose="02010600030101010101" pitchFamily="2" charset="-122"/>
              </a:endParaRPr>
            </a:p>
          </p:txBody>
        </p:sp>
        <p:sp>
          <p:nvSpPr>
            <p:cNvPr id="10250" name="Oval 8"/>
            <p:cNvSpPr>
              <a:spLocks noChangeArrowheads="1"/>
            </p:cNvSpPr>
            <p:nvPr/>
          </p:nvSpPr>
          <p:spPr bwMode="auto">
            <a:xfrm>
              <a:off x="2400" y="2016"/>
              <a:ext cx="1025" cy="1056"/>
            </a:xfrm>
            <a:prstGeom prst="ellipse">
              <a:avLst/>
            </a:prstGeom>
            <a:solidFill>
              <a:srgbClr val="00FFFF"/>
            </a:solidFill>
            <a:ln>
              <a:noFill/>
            </a:ln>
            <a:effectLst>
              <a:prstShdw prst="shdw17" dist="17961" dir="2700000">
                <a:srgbClr val="009999"/>
              </a:prstShdw>
            </a:effectLst>
            <a:extLst>
              <a:ext uri="{91240B29-F687-4F45-9708-019B960494DF}">
                <a14:hiddenLine xmlns:a14="http://schemas.microsoft.com/office/drawing/2010/main" w="6350">
                  <a:solidFill>
                    <a:srgbClr val="000000"/>
                  </a:solidFill>
                  <a:round/>
                  <a:headEnd/>
                  <a:tailEnd/>
                </a14:hiddenLine>
              </a:ext>
            </a:extLst>
          </p:spPr>
          <p:txBody>
            <a:bodyPr wrap="none" lIns="5400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0"/>
                </a:spcBef>
                <a:spcAft>
                  <a:spcPct val="0"/>
                </a:spcAft>
                <a:buClrTx/>
                <a:buFont typeface="Wingdings" panose="05000000000000000000" pitchFamily="2" charset="2"/>
                <a:buNone/>
              </a:pPr>
              <a:endParaRPr lang="zh-CN" altLang="zh-CN" sz="1350" b="0">
                <a:solidFill>
                  <a:srgbClr val="000066"/>
                </a:solidFill>
                <a:latin typeface="Garamond" panose="02020404030301010803" pitchFamily="18" charset="0"/>
                <a:ea typeface="宋体" panose="02010600030101010101" pitchFamily="2" charset="-122"/>
              </a:endParaRPr>
            </a:p>
          </p:txBody>
        </p:sp>
        <p:sp>
          <p:nvSpPr>
            <p:cNvPr id="10251" name="Text Box 9"/>
            <p:cNvSpPr txBox="1">
              <a:spLocks noChangeArrowheads="1"/>
            </p:cNvSpPr>
            <p:nvPr/>
          </p:nvSpPr>
          <p:spPr bwMode="auto">
            <a:xfrm flipH="1">
              <a:off x="2537" y="2221"/>
              <a:ext cx="784" cy="611"/>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spAutoFit/>
            </a:bodyP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Font typeface="Wingdings" panose="05000000000000000000" pitchFamily="2" charset="2"/>
                <a:buNone/>
              </a:pPr>
              <a:r>
                <a:rPr lang="zh-CN" altLang="en-US" sz="2700">
                  <a:solidFill>
                    <a:srgbClr val="000066"/>
                  </a:solidFill>
                  <a:latin typeface="楷体_GB2312" charset="-122"/>
                  <a:ea typeface="楷体_GB2312" charset="-122"/>
                </a:rPr>
                <a:t>物    流</a:t>
              </a:r>
            </a:p>
          </p:txBody>
        </p:sp>
        <p:sp>
          <p:nvSpPr>
            <p:cNvPr id="10252" name="Rectangle 10"/>
            <p:cNvSpPr>
              <a:spLocks noChangeArrowheads="1"/>
            </p:cNvSpPr>
            <p:nvPr/>
          </p:nvSpPr>
          <p:spPr bwMode="auto">
            <a:xfrm>
              <a:off x="590" y="1791"/>
              <a:ext cx="1679" cy="625"/>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marL="342900" indent="-342900">
                <a:spcBef>
                  <a:spcPct val="20000"/>
                </a:spcBef>
                <a:buClr>
                  <a:schemeClr val="hlink"/>
                </a:buClr>
                <a:buFont typeface="Wingdings" panose="05000000000000000000" pitchFamily="2" charset="2"/>
                <a:buChar char="v"/>
                <a:tabLst>
                  <a:tab pos="8521700" algn="r"/>
                </a:tabLst>
                <a:defRPr sz="2800" b="1">
                  <a:solidFill>
                    <a:schemeClr val="tx2"/>
                  </a:solidFill>
                  <a:latin typeface="Verdana" panose="020B0604030504040204" pitchFamily="34" charset="0"/>
                </a:defRPr>
              </a:lvl1pPr>
              <a:lvl2pPr marL="190500" indent="266700">
                <a:spcBef>
                  <a:spcPct val="20000"/>
                </a:spcBef>
                <a:buClr>
                  <a:schemeClr val="accent1"/>
                </a:buClr>
                <a:buFont typeface="Wingdings" panose="05000000000000000000" pitchFamily="2" charset="2"/>
                <a:buChar char="§"/>
                <a:tabLst>
                  <a:tab pos="8521700" algn="r"/>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8521700" algn="r"/>
                </a:tabLst>
                <a:defRPr sz="2400">
                  <a:solidFill>
                    <a:schemeClr val="tx1"/>
                  </a:solidFill>
                  <a:latin typeface="Arial" panose="020B0604020202020204" pitchFamily="34" charset="0"/>
                </a:defRPr>
              </a:lvl3pPr>
              <a:lvl4pPr marL="1600200" indent="-228600">
                <a:spcBef>
                  <a:spcPct val="20000"/>
                </a:spcBef>
                <a:buChar char="–"/>
                <a:tabLst>
                  <a:tab pos="8521700" algn="r"/>
                </a:tabLst>
                <a:defRPr sz="2000">
                  <a:solidFill>
                    <a:schemeClr val="tx1"/>
                  </a:solidFill>
                  <a:latin typeface="Arial" panose="020B0604020202020204" pitchFamily="34" charset="0"/>
                </a:defRPr>
              </a:lvl4pPr>
              <a:lvl5pPr marL="2057400" indent="-228600">
                <a:spcBef>
                  <a:spcPct val="20000"/>
                </a:spcBef>
                <a:buChar char="»"/>
                <a:tabLst>
                  <a:tab pos="852170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9pPr>
            </a:lstStyle>
            <a:p>
              <a:pPr lvl="1" defTabSz="685800" fontAlgn="base">
                <a:spcAft>
                  <a:spcPct val="0"/>
                </a:spcAft>
                <a:buClr>
                  <a:srgbClr val="E0BB20"/>
                </a:buClr>
                <a:buSzPct val="70000"/>
                <a:buFont typeface="Wingdings" panose="05000000000000000000" pitchFamily="2" charset="2"/>
                <a:buNone/>
              </a:pPr>
              <a:r>
                <a:rPr lang="zh-CN" altLang="en-US" sz="1800" b="1">
                  <a:solidFill>
                    <a:srgbClr val="000066"/>
                  </a:solidFill>
                  <a:latin typeface="楷体_GB2312" charset="-122"/>
                  <a:ea typeface="楷体_GB2312" charset="-122"/>
                </a:rPr>
                <a:t>由卖方、生产者或供应方组织的物流。</a:t>
              </a:r>
            </a:p>
          </p:txBody>
        </p:sp>
        <p:sp>
          <p:nvSpPr>
            <p:cNvPr id="10253" name="Rectangle 11"/>
            <p:cNvSpPr>
              <a:spLocks noChangeArrowheads="1"/>
            </p:cNvSpPr>
            <p:nvPr/>
          </p:nvSpPr>
          <p:spPr bwMode="auto">
            <a:xfrm>
              <a:off x="3541" y="1791"/>
              <a:ext cx="1632" cy="491"/>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marL="342900" indent="-342900">
                <a:spcBef>
                  <a:spcPct val="20000"/>
                </a:spcBef>
                <a:buClr>
                  <a:schemeClr val="hlink"/>
                </a:buClr>
                <a:buFont typeface="Wingdings" panose="05000000000000000000" pitchFamily="2" charset="2"/>
                <a:buChar char="v"/>
                <a:tabLst>
                  <a:tab pos="8521700" algn="r"/>
                </a:tabLst>
                <a:defRPr sz="2800" b="1">
                  <a:solidFill>
                    <a:schemeClr val="tx2"/>
                  </a:solidFill>
                  <a:latin typeface="Verdana" panose="020B0604030504040204" pitchFamily="34" charset="0"/>
                </a:defRPr>
              </a:lvl1pPr>
              <a:lvl2pPr marL="190500" indent="266700">
                <a:spcBef>
                  <a:spcPct val="20000"/>
                </a:spcBef>
                <a:buClr>
                  <a:schemeClr val="accent1"/>
                </a:buClr>
                <a:buFont typeface="Wingdings" panose="05000000000000000000" pitchFamily="2" charset="2"/>
                <a:buChar char="§"/>
                <a:tabLst>
                  <a:tab pos="8521700" algn="r"/>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8521700" algn="r"/>
                </a:tabLst>
                <a:defRPr sz="2400">
                  <a:solidFill>
                    <a:schemeClr val="tx1"/>
                  </a:solidFill>
                  <a:latin typeface="Arial" panose="020B0604020202020204" pitchFamily="34" charset="0"/>
                </a:defRPr>
              </a:lvl3pPr>
              <a:lvl4pPr marL="1600200" indent="-228600">
                <a:spcBef>
                  <a:spcPct val="20000"/>
                </a:spcBef>
                <a:buChar char="–"/>
                <a:tabLst>
                  <a:tab pos="8521700" algn="r"/>
                </a:tabLst>
                <a:defRPr sz="2000">
                  <a:solidFill>
                    <a:schemeClr val="tx1"/>
                  </a:solidFill>
                  <a:latin typeface="Arial" panose="020B0604020202020204" pitchFamily="34" charset="0"/>
                </a:defRPr>
              </a:lvl4pPr>
              <a:lvl5pPr marL="2057400" indent="-228600">
                <a:spcBef>
                  <a:spcPct val="20000"/>
                </a:spcBef>
                <a:buChar char="»"/>
                <a:tabLst>
                  <a:tab pos="852170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9pPr>
            </a:lstStyle>
            <a:p>
              <a:pPr lvl="1" defTabSz="685800" fontAlgn="base">
                <a:spcAft>
                  <a:spcPct val="0"/>
                </a:spcAft>
                <a:buClr>
                  <a:srgbClr val="E0BB20"/>
                </a:buClr>
                <a:buSzPct val="70000"/>
                <a:buFont typeface="Wingdings" panose="05000000000000000000" pitchFamily="2" charset="2"/>
                <a:buNone/>
              </a:pPr>
              <a:r>
                <a:rPr lang="zh-CN" altLang="en-US" sz="1800" b="1">
                  <a:solidFill>
                    <a:srgbClr val="000066"/>
                  </a:solidFill>
                  <a:latin typeface="楷体_GB2312" charset="-122"/>
                  <a:ea typeface="楷体_GB2312" charset="-122"/>
                </a:rPr>
                <a:t>由买方、商品使用方组织的物流。</a:t>
              </a:r>
            </a:p>
          </p:txBody>
        </p:sp>
        <p:sp>
          <p:nvSpPr>
            <p:cNvPr id="10254" name="Rectangle 12"/>
            <p:cNvSpPr>
              <a:spLocks noChangeArrowheads="1"/>
            </p:cNvSpPr>
            <p:nvPr/>
          </p:nvSpPr>
          <p:spPr bwMode="auto">
            <a:xfrm>
              <a:off x="540" y="2709"/>
              <a:ext cx="1801" cy="646"/>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marL="342900" indent="-342900">
                <a:spcBef>
                  <a:spcPct val="20000"/>
                </a:spcBef>
                <a:buClr>
                  <a:schemeClr val="hlink"/>
                </a:buClr>
                <a:buFont typeface="Wingdings" panose="05000000000000000000" pitchFamily="2" charset="2"/>
                <a:buChar char="v"/>
                <a:tabLst>
                  <a:tab pos="8521700" algn="r"/>
                </a:tabLst>
                <a:defRPr sz="2800" b="1">
                  <a:solidFill>
                    <a:schemeClr val="tx2"/>
                  </a:solidFill>
                  <a:latin typeface="Verdana" panose="020B0604030504040204" pitchFamily="34" charset="0"/>
                </a:defRPr>
              </a:lvl1pPr>
              <a:lvl2pPr marL="190500" indent="266700">
                <a:spcBef>
                  <a:spcPct val="20000"/>
                </a:spcBef>
                <a:buClr>
                  <a:schemeClr val="accent1"/>
                </a:buClr>
                <a:buFont typeface="Wingdings" panose="05000000000000000000" pitchFamily="2" charset="2"/>
                <a:buChar char="§"/>
                <a:tabLst>
                  <a:tab pos="8521700" algn="r"/>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8521700" algn="r"/>
                </a:tabLst>
                <a:defRPr sz="2400">
                  <a:solidFill>
                    <a:schemeClr val="tx1"/>
                  </a:solidFill>
                  <a:latin typeface="Arial" panose="020B0604020202020204" pitchFamily="34" charset="0"/>
                </a:defRPr>
              </a:lvl3pPr>
              <a:lvl4pPr marL="1600200" indent="-228600">
                <a:spcBef>
                  <a:spcPct val="20000"/>
                </a:spcBef>
                <a:buChar char="–"/>
                <a:tabLst>
                  <a:tab pos="8521700" algn="r"/>
                </a:tabLst>
                <a:defRPr sz="2000">
                  <a:solidFill>
                    <a:schemeClr val="tx1"/>
                  </a:solidFill>
                  <a:latin typeface="Arial" panose="020B0604020202020204" pitchFamily="34" charset="0"/>
                </a:defRPr>
              </a:lvl4pPr>
              <a:lvl5pPr marL="2057400" indent="-228600">
                <a:spcBef>
                  <a:spcPct val="20000"/>
                </a:spcBef>
                <a:buChar char="»"/>
                <a:tabLst>
                  <a:tab pos="852170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9pPr>
            </a:lstStyle>
            <a:p>
              <a:pPr lvl="1" defTabSz="685800" fontAlgn="base">
                <a:spcAft>
                  <a:spcPct val="0"/>
                </a:spcAft>
                <a:buClr>
                  <a:srgbClr val="E0BB20"/>
                </a:buClr>
                <a:buSzPct val="70000"/>
                <a:buFont typeface="Wingdings" panose="05000000000000000000" pitchFamily="2" charset="2"/>
                <a:buNone/>
              </a:pPr>
              <a:r>
                <a:rPr lang="zh-CN" altLang="en-US" sz="1600" b="1" dirty="0">
                  <a:solidFill>
                    <a:srgbClr val="000066"/>
                  </a:solidFill>
                  <a:latin typeface="楷体_GB2312" charset="-122"/>
                  <a:ea typeface="楷体_GB2312" charset="-122"/>
                </a:rPr>
                <a:t>买买双方以外的一方，根据合同条款规定的要求，组织服务服务。</a:t>
              </a:r>
            </a:p>
          </p:txBody>
        </p:sp>
        <p:sp>
          <p:nvSpPr>
            <p:cNvPr id="10255" name="Rectangle 13"/>
            <p:cNvSpPr>
              <a:spLocks noChangeArrowheads="1"/>
            </p:cNvSpPr>
            <p:nvPr/>
          </p:nvSpPr>
          <p:spPr bwMode="auto">
            <a:xfrm>
              <a:off x="3477" y="2598"/>
              <a:ext cx="1791" cy="701"/>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marL="342900" indent="-342900">
                <a:spcBef>
                  <a:spcPct val="20000"/>
                </a:spcBef>
                <a:buClr>
                  <a:schemeClr val="hlink"/>
                </a:buClr>
                <a:buFont typeface="Wingdings" panose="05000000000000000000" pitchFamily="2" charset="2"/>
                <a:buChar char="v"/>
                <a:tabLst>
                  <a:tab pos="8521700" algn="r"/>
                </a:tabLst>
                <a:defRPr sz="2800" b="1">
                  <a:solidFill>
                    <a:schemeClr val="tx2"/>
                  </a:solidFill>
                  <a:latin typeface="Verdana" panose="020B0604030504040204" pitchFamily="34" charset="0"/>
                </a:defRPr>
              </a:lvl1pPr>
              <a:lvl2pPr marL="190500" indent="266700">
                <a:spcBef>
                  <a:spcPct val="20000"/>
                </a:spcBef>
                <a:buClr>
                  <a:schemeClr val="accent1"/>
                </a:buClr>
                <a:buFont typeface="Wingdings" panose="05000000000000000000" pitchFamily="2" charset="2"/>
                <a:buChar char="§"/>
                <a:tabLst>
                  <a:tab pos="8521700" algn="r"/>
                </a:tabLst>
                <a:defRPr sz="2800">
                  <a:solidFill>
                    <a:schemeClr val="tx1"/>
                  </a:solidFill>
                  <a:latin typeface="Arial" panose="020B0604020202020204" pitchFamily="34" charset="0"/>
                </a:defRPr>
              </a:lvl2pPr>
              <a:lvl3pPr marL="1143000" indent="-228600">
                <a:spcBef>
                  <a:spcPct val="20000"/>
                </a:spcBef>
                <a:buClr>
                  <a:schemeClr val="tx1"/>
                </a:buClr>
                <a:buChar char="•"/>
                <a:tabLst>
                  <a:tab pos="8521700" algn="r"/>
                </a:tabLst>
                <a:defRPr sz="2400">
                  <a:solidFill>
                    <a:schemeClr val="tx1"/>
                  </a:solidFill>
                  <a:latin typeface="Arial" panose="020B0604020202020204" pitchFamily="34" charset="0"/>
                </a:defRPr>
              </a:lvl3pPr>
              <a:lvl4pPr marL="1600200" indent="-228600">
                <a:spcBef>
                  <a:spcPct val="20000"/>
                </a:spcBef>
                <a:buChar char="–"/>
                <a:tabLst>
                  <a:tab pos="8521700" algn="r"/>
                </a:tabLst>
                <a:defRPr sz="2000">
                  <a:solidFill>
                    <a:schemeClr val="tx1"/>
                  </a:solidFill>
                  <a:latin typeface="Arial" panose="020B0604020202020204" pitchFamily="34" charset="0"/>
                </a:defRPr>
              </a:lvl4pPr>
              <a:lvl5pPr marL="2057400" indent="-228600">
                <a:spcBef>
                  <a:spcPct val="20000"/>
                </a:spcBef>
                <a:buChar char="»"/>
                <a:tabLst>
                  <a:tab pos="8521700" algn="r"/>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8521700" algn="r"/>
                </a:tabLst>
                <a:defRPr sz="2000">
                  <a:solidFill>
                    <a:schemeClr val="tx1"/>
                  </a:solidFill>
                  <a:latin typeface="Arial" panose="020B0604020202020204" pitchFamily="34" charset="0"/>
                </a:defRPr>
              </a:lvl9pPr>
            </a:lstStyle>
            <a:p>
              <a:pPr lvl="1" defTabSz="685800" fontAlgn="base">
                <a:spcAft>
                  <a:spcPct val="0"/>
                </a:spcAft>
                <a:buClr>
                  <a:srgbClr val="E0BB20"/>
                </a:buClr>
                <a:buSzPct val="70000"/>
                <a:buFont typeface="Wingdings" panose="05000000000000000000" pitchFamily="2" charset="2"/>
                <a:buNone/>
              </a:pPr>
              <a:r>
                <a:rPr lang="zh-CN" altLang="en-US" sz="1500" b="1" dirty="0">
                  <a:solidFill>
                    <a:srgbClr val="000066"/>
                  </a:solidFill>
                  <a:latin typeface="楷体_GB2312" charset="-122"/>
                  <a:ea typeface="楷体_GB2312" charset="-122"/>
                </a:rPr>
                <a:t>是一个供应链的整合协调者，协调管理组织本身与其他互补性服务商所有的资源、能力和技术，提供综合的供应链解决方案。 </a:t>
              </a:r>
            </a:p>
          </p:txBody>
        </p:sp>
        <p:sp>
          <p:nvSpPr>
            <p:cNvPr id="10256" name="Rectangle 14"/>
            <p:cNvSpPr>
              <a:spLocks noChangeArrowheads="1"/>
            </p:cNvSpPr>
            <p:nvPr/>
          </p:nvSpPr>
          <p:spPr bwMode="auto">
            <a:xfrm>
              <a:off x="523" y="1392"/>
              <a:ext cx="2346" cy="214"/>
            </a:xfrm>
            <a:prstGeom prst="rect">
              <a:avLst/>
            </a:prstGeom>
            <a:solidFill>
              <a:srgbClr val="00FFFF"/>
            </a:solidFill>
            <a:ln w="25400">
              <a:solidFill>
                <a:srgbClr val="C0C0C0"/>
              </a:solidFill>
              <a:miter lim="800000"/>
              <a:headEnd/>
              <a:tailEnd/>
            </a:ln>
          </p:spPr>
          <p:txBody>
            <a:bodyPr wrap="none"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0"/>
                </a:spcBef>
                <a:spcAft>
                  <a:spcPct val="0"/>
                </a:spcAft>
                <a:buClrTx/>
                <a:buFont typeface="Wingdings" panose="05000000000000000000" pitchFamily="2" charset="2"/>
                <a:buNone/>
              </a:pPr>
              <a:endParaRPr lang="zh-CN" altLang="zh-CN" sz="1350" b="0">
                <a:solidFill>
                  <a:srgbClr val="000066"/>
                </a:solidFill>
                <a:latin typeface="Garamond" panose="02020404030301010803" pitchFamily="18" charset="0"/>
                <a:ea typeface="宋体" panose="02010600030101010101" pitchFamily="2" charset="-122"/>
              </a:endParaRPr>
            </a:p>
          </p:txBody>
        </p:sp>
        <p:sp>
          <p:nvSpPr>
            <p:cNvPr id="10257" name="Rectangle 15"/>
            <p:cNvSpPr>
              <a:spLocks noChangeArrowheads="1"/>
            </p:cNvSpPr>
            <p:nvPr/>
          </p:nvSpPr>
          <p:spPr bwMode="auto">
            <a:xfrm>
              <a:off x="2933" y="1392"/>
              <a:ext cx="2347" cy="214"/>
            </a:xfrm>
            <a:prstGeom prst="rect">
              <a:avLst/>
            </a:prstGeom>
            <a:solidFill>
              <a:srgbClr val="00FFFF"/>
            </a:solidFill>
            <a:ln w="25400">
              <a:solidFill>
                <a:srgbClr val="C0C0C0"/>
              </a:solidFill>
              <a:miter lim="800000"/>
              <a:headEnd/>
              <a:tailEnd/>
            </a:ln>
          </p:spPr>
          <p:txBody>
            <a:bodyPr wrap="none"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0"/>
                </a:spcBef>
                <a:spcAft>
                  <a:spcPct val="0"/>
                </a:spcAft>
                <a:buClrTx/>
                <a:buFont typeface="Wingdings" panose="05000000000000000000" pitchFamily="2" charset="2"/>
                <a:buNone/>
              </a:pPr>
              <a:endParaRPr lang="zh-CN" altLang="zh-CN" sz="1350" b="0">
                <a:solidFill>
                  <a:srgbClr val="000066"/>
                </a:solidFill>
                <a:latin typeface="Garamond" panose="02020404030301010803" pitchFamily="18" charset="0"/>
                <a:ea typeface="宋体" panose="02010600030101010101" pitchFamily="2" charset="-122"/>
              </a:endParaRPr>
            </a:p>
          </p:txBody>
        </p:sp>
        <p:sp>
          <p:nvSpPr>
            <p:cNvPr id="10258" name="Rectangle 16"/>
            <p:cNvSpPr>
              <a:spLocks noChangeArrowheads="1"/>
            </p:cNvSpPr>
            <p:nvPr/>
          </p:nvSpPr>
          <p:spPr bwMode="auto">
            <a:xfrm>
              <a:off x="523" y="3482"/>
              <a:ext cx="2346" cy="214"/>
            </a:xfrm>
            <a:prstGeom prst="rect">
              <a:avLst/>
            </a:prstGeom>
            <a:solidFill>
              <a:srgbClr val="00FFFF"/>
            </a:solidFill>
            <a:ln w="25400">
              <a:solidFill>
                <a:srgbClr val="C0C0C0"/>
              </a:solidFill>
              <a:miter lim="800000"/>
              <a:headEnd/>
              <a:tailEnd/>
            </a:ln>
          </p:spPr>
          <p:txBody>
            <a:bodyPr wrap="none"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0"/>
                </a:spcBef>
                <a:spcAft>
                  <a:spcPct val="0"/>
                </a:spcAft>
                <a:buClrTx/>
                <a:buFont typeface="Wingdings" panose="05000000000000000000" pitchFamily="2" charset="2"/>
                <a:buNone/>
              </a:pPr>
              <a:endParaRPr lang="zh-CN" altLang="zh-CN" sz="1350" b="0">
                <a:solidFill>
                  <a:srgbClr val="000066"/>
                </a:solidFill>
                <a:latin typeface="Garamond" panose="02020404030301010803" pitchFamily="18" charset="0"/>
                <a:ea typeface="宋体" panose="02010600030101010101" pitchFamily="2" charset="-122"/>
              </a:endParaRPr>
            </a:p>
          </p:txBody>
        </p:sp>
        <p:sp>
          <p:nvSpPr>
            <p:cNvPr id="10259" name="Rectangle 17"/>
            <p:cNvSpPr>
              <a:spLocks noChangeArrowheads="1"/>
            </p:cNvSpPr>
            <p:nvPr/>
          </p:nvSpPr>
          <p:spPr bwMode="auto">
            <a:xfrm>
              <a:off x="2933" y="3482"/>
              <a:ext cx="2347" cy="214"/>
            </a:xfrm>
            <a:prstGeom prst="rect">
              <a:avLst/>
            </a:prstGeom>
            <a:solidFill>
              <a:srgbClr val="00FFFF"/>
            </a:solidFill>
            <a:ln w="25400">
              <a:solidFill>
                <a:srgbClr val="C0C0C0"/>
              </a:solidFill>
              <a:miter lim="800000"/>
              <a:headEnd/>
              <a:tailEnd/>
            </a:ln>
          </p:spPr>
          <p:txBody>
            <a:bodyPr wrap="none"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0"/>
                </a:spcBef>
                <a:spcAft>
                  <a:spcPct val="0"/>
                </a:spcAft>
                <a:buClrTx/>
                <a:buFont typeface="Wingdings" panose="05000000000000000000" pitchFamily="2" charset="2"/>
                <a:buNone/>
              </a:pPr>
              <a:endParaRPr lang="zh-CN" altLang="zh-CN" sz="1350" b="0">
                <a:solidFill>
                  <a:srgbClr val="000066"/>
                </a:solidFill>
                <a:latin typeface="Garamond" panose="02020404030301010803" pitchFamily="18" charset="0"/>
                <a:ea typeface="宋体" panose="02010600030101010101" pitchFamily="2" charset="-122"/>
              </a:endParaRPr>
            </a:p>
          </p:txBody>
        </p:sp>
        <p:sp>
          <p:nvSpPr>
            <p:cNvPr id="10260" name="Text Box 18"/>
            <p:cNvSpPr txBox="1">
              <a:spLocks noChangeArrowheads="1"/>
            </p:cNvSpPr>
            <p:nvPr/>
          </p:nvSpPr>
          <p:spPr bwMode="auto">
            <a:xfrm>
              <a:off x="635" y="1400"/>
              <a:ext cx="2144" cy="191"/>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Font typeface="Wingdings" panose="05000000000000000000" pitchFamily="2" charset="2"/>
                <a:buNone/>
              </a:pPr>
              <a:r>
                <a:rPr kumimoji="1" lang="zh-CN" altLang="en-US" sz="1800" dirty="0">
                  <a:solidFill>
                    <a:srgbClr val="FF0000"/>
                  </a:solidFill>
                  <a:latin typeface="楷体_GB2312" charset="-122"/>
                  <a:ea typeface="楷体_GB2312" charset="-122"/>
                </a:rPr>
                <a:t>第一方物流（卖方物流）</a:t>
              </a:r>
            </a:p>
          </p:txBody>
        </p:sp>
        <p:sp>
          <p:nvSpPr>
            <p:cNvPr id="10261" name="Text Box 19"/>
            <p:cNvSpPr txBox="1">
              <a:spLocks noChangeArrowheads="1"/>
            </p:cNvSpPr>
            <p:nvPr/>
          </p:nvSpPr>
          <p:spPr bwMode="auto">
            <a:xfrm>
              <a:off x="3033" y="1443"/>
              <a:ext cx="2145" cy="111"/>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Font typeface="Wingdings" panose="05000000000000000000" pitchFamily="2" charset="2"/>
                <a:buNone/>
              </a:pPr>
              <a:r>
                <a:rPr kumimoji="1" lang="zh-CN" altLang="en-US" sz="1800" dirty="0">
                  <a:solidFill>
                    <a:srgbClr val="FF0000"/>
                  </a:solidFill>
                  <a:latin typeface="楷体_GB2312" charset="-122"/>
                  <a:ea typeface="楷体_GB2312" charset="-122"/>
                </a:rPr>
                <a:t>第二方物流（买方物流）</a:t>
              </a:r>
            </a:p>
          </p:txBody>
        </p:sp>
        <p:sp>
          <p:nvSpPr>
            <p:cNvPr id="10262" name="Text Box 20"/>
            <p:cNvSpPr txBox="1">
              <a:spLocks noChangeArrowheads="1"/>
            </p:cNvSpPr>
            <p:nvPr/>
          </p:nvSpPr>
          <p:spPr bwMode="auto">
            <a:xfrm>
              <a:off x="625" y="3531"/>
              <a:ext cx="2144" cy="110"/>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Font typeface="Wingdings" panose="05000000000000000000" pitchFamily="2" charset="2"/>
                <a:buNone/>
              </a:pPr>
              <a:r>
                <a:rPr kumimoji="1" lang="zh-CN" altLang="en-US" sz="1800">
                  <a:solidFill>
                    <a:srgbClr val="FF0000"/>
                  </a:solidFill>
                  <a:latin typeface="楷体_GB2312" charset="-122"/>
                  <a:ea typeface="楷体_GB2312" charset="-122"/>
                </a:rPr>
                <a:t>第三方物流（合同物流）</a:t>
              </a:r>
            </a:p>
          </p:txBody>
        </p:sp>
        <p:sp>
          <p:nvSpPr>
            <p:cNvPr id="10263" name="Text Box 21"/>
            <p:cNvSpPr txBox="1">
              <a:spLocks noChangeArrowheads="1"/>
            </p:cNvSpPr>
            <p:nvPr/>
          </p:nvSpPr>
          <p:spPr bwMode="auto">
            <a:xfrm>
              <a:off x="2961" y="3531"/>
              <a:ext cx="2310" cy="185"/>
            </a:xfrm>
            <a:prstGeom prst="rect">
              <a:avLst/>
            </a:prstGeom>
            <a:solidFill>
              <a:srgbClr val="00FFFF"/>
            </a:solidFill>
            <a:ln>
              <a:noFill/>
            </a:ln>
            <a:extLst>
              <a:ext uri="{91240B29-F687-4F45-9708-019B960494DF}">
                <a14:hiddenLine xmlns:a14="http://schemas.microsoft.com/office/drawing/2010/main" w="6350">
                  <a:solidFill>
                    <a:srgbClr val="000000"/>
                  </a:solidFill>
                  <a:miter lim="800000"/>
                  <a:headEnd/>
                  <a:tailEnd/>
                </a14:hiddenLine>
              </a:ext>
            </a:extLst>
          </p:spPr>
          <p:txBody>
            <a:bodyPr lIns="0" tIns="0" rIns="0" bIns="0" anchor="ctr"/>
            <a:lstStyle>
              <a:lvl1pPr>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685800" eaLnBrk="0" fontAlgn="base" hangingPunct="0">
                <a:spcBef>
                  <a:spcPct val="0"/>
                </a:spcBef>
                <a:spcAft>
                  <a:spcPct val="0"/>
                </a:spcAft>
                <a:buClrTx/>
                <a:buFont typeface="Wingdings" panose="05000000000000000000" pitchFamily="2" charset="2"/>
                <a:buNone/>
              </a:pPr>
              <a:r>
                <a:rPr kumimoji="1" lang="zh-CN" altLang="en-US" sz="1800">
                  <a:solidFill>
                    <a:srgbClr val="FF0000"/>
                  </a:solidFill>
                  <a:latin typeface="楷体_GB2312" charset="-122"/>
                  <a:ea typeface="楷体_GB2312" charset="-122"/>
                </a:rPr>
                <a:t>第四方物流（</a:t>
              </a:r>
              <a:r>
                <a:rPr kumimoji="1" lang="en-US" altLang="zh-CN" sz="1800">
                  <a:solidFill>
                    <a:srgbClr val="FF0000"/>
                  </a:solidFill>
                  <a:latin typeface="楷体_GB2312" charset="-122"/>
                  <a:ea typeface="楷体_GB2312" charset="-122"/>
                </a:rPr>
                <a:t>3PL</a:t>
              </a:r>
              <a:r>
                <a:rPr kumimoji="1" lang="zh-CN" altLang="en-US" sz="1800">
                  <a:solidFill>
                    <a:srgbClr val="FF0000"/>
                  </a:solidFill>
                  <a:latin typeface="楷体_GB2312" charset="-122"/>
                  <a:ea typeface="楷体_GB2312" charset="-122"/>
                </a:rPr>
                <a:t>超级形态）</a:t>
              </a:r>
            </a:p>
          </p:txBody>
        </p:sp>
      </p:grpSp>
      <p:sp>
        <p:nvSpPr>
          <p:cNvPr id="22" name="标题 1">
            <a:extLst>
              <a:ext uri="{FF2B5EF4-FFF2-40B4-BE49-F238E27FC236}">
                <a16:creationId xmlns:a16="http://schemas.microsoft.com/office/drawing/2014/main" xmlns="" id="{E615CC50-1B2C-4B0E-BEDC-D34969EA0AEF}"/>
              </a:ext>
            </a:extLst>
          </p:cNvPr>
          <p:cNvSpPr txBox="1">
            <a:spLocks/>
          </p:cNvSpPr>
          <p:nvPr/>
        </p:nvSpPr>
        <p:spPr>
          <a:xfrm>
            <a:off x="1261212" y="963875"/>
            <a:ext cx="3337322" cy="422672"/>
          </a:xfrm>
          <a:prstGeom prst="rect">
            <a:avLst/>
          </a:prstGeom>
        </p:spPr>
        <p:txBody>
          <a:bodyPr/>
          <a:lstStyle/>
          <a:p>
            <a:pPr defTabSz="685800" eaLnBrk="0" fontAlgn="base" hangingPunct="0">
              <a:spcBef>
                <a:spcPct val="0"/>
              </a:spcBef>
              <a:spcAft>
                <a:spcPct val="0"/>
              </a:spcAft>
              <a:defRPr/>
            </a:pPr>
            <a:endParaRPr lang="zh-CN" altLang="en-US" b="1" kern="0" dirty="0">
              <a:solidFill>
                <a:srgbClr val="000066"/>
              </a:solidFill>
              <a:latin typeface="Arial"/>
              <a:ea typeface="宋体" panose="02010600030101010101" pitchFamily="2" charset="-122"/>
              <a:cs typeface="+mj-cs"/>
            </a:endParaRPr>
          </a:p>
        </p:txBody>
      </p:sp>
      <p:sp>
        <p:nvSpPr>
          <p:cNvPr id="10245" name="Text Box 6"/>
          <p:cNvSpPr txBox="1">
            <a:spLocks noChangeArrowheads="1"/>
          </p:cNvSpPr>
          <p:nvPr/>
        </p:nvSpPr>
        <p:spPr bwMode="auto">
          <a:xfrm>
            <a:off x="1483519" y="289323"/>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50000"/>
              </a:spcBef>
              <a:spcAft>
                <a:spcPct val="0"/>
              </a:spcAft>
              <a:buClrTx/>
              <a:buNone/>
            </a:pPr>
            <a:r>
              <a:rPr lang="zh-CN" altLang="en-US" sz="2400" dirty="0" smtClean="0">
                <a:solidFill>
                  <a:srgbClr val="FFFFFF"/>
                </a:solidFill>
                <a:latin typeface="Arial" panose="020B0604020202020204" pitchFamily="34" charset="0"/>
                <a:ea typeface="宋体" panose="02010600030101010101" pitchFamily="2" charset="-122"/>
              </a:rPr>
              <a:t>物流</a:t>
            </a:r>
            <a:r>
              <a:rPr lang="zh-CN" altLang="en-US" sz="2400" dirty="0">
                <a:solidFill>
                  <a:srgbClr val="FFFFFF"/>
                </a:solidFill>
                <a:latin typeface="Arial" panose="020B0604020202020204" pitchFamily="34" charset="0"/>
                <a:ea typeface="宋体" panose="02010600030101010101" pitchFamily="2" charset="-122"/>
              </a:rPr>
              <a:t>的四种组织形态</a:t>
            </a:r>
          </a:p>
        </p:txBody>
      </p:sp>
    </p:spTree>
    <p:extLst>
      <p:ext uri="{BB962C8B-B14F-4D97-AF65-F5344CB8AC3E}">
        <p14:creationId xmlns:p14="http://schemas.microsoft.com/office/powerpoint/2010/main" val="3128127761"/>
      </p:ext>
    </p:extLst>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10495775-5972-455D-A20C-E1BB273DA83B}"/>
              </a:ext>
            </a:extLst>
          </p:cNvPr>
          <p:cNvSpPr txBox="1">
            <a:spLocks/>
          </p:cNvSpPr>
          <p:nvPr/>
        </p:nvSpPr>
        <p:spPr>
          <a:xfrm>
            <a:off x="1439466" y="1113235"/>
            <a:ext cx="3996928" cy="422672"/>
          </a:xfrm>
          <a:prstGeom prst="rect">
            <a:avLst/>
          </a:prstGeom>
        </p:spPr>
        <p:txBody>
          <a:bodyPr/>
          <a:lstStyle/>
          <a:p>
            <a:pPr defTabSz="685800" eaLnBrk="0" fontAlgn="base" hangingPunct="0">
              <a:spcBef>
                <a:spcPct val="0"/>
              </a:spcBef>
              <a:spcAft>
                <a:spcPct val="0"/>
              </a:spcAft>
              <a:defRPr/>
            </a:pPr>
            <a:endParaRPr lang="zh-CN" altLang="en-US" sz="2100" b="1" kern="0" dirty="0">
              <a:solidFill>
                <a:srgbClr val="000066"/>
              </a:solidFill>
              <a:latin typeface="Arial"/>
              <a:ea typeface="宋体" panose="02010600030101010101" pitchFamily="2" charset="-122"/>
              <a:cs typeface="+mj-cs"/>
            </a:endParaRPr>
          </a:p>
        </p:txBody>
      </p:sp>
      <p:sp>
        <p:nvSpPr>
          <p:cNvPr id="8196" name="Text Box 6"/>
          <p:cNvSpPr txBox="1">
            <a:spLocks noChangeArrowheads="1"/>
          </p:cNvSpPr>
          <p:nvPr/>
        </p:nvSpPr>
        <p:spPr bwMode="auto">
          <a:xfrm>
            <a:off x="1483519" y="289323"/>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50000"/>
              </a:spcBef>
              <a:spcAft>
                <a:spcPct val="0"/>
              </a:spcAft>
              <a:buClrTx/>
              <a:buNone/>
            </a:pPr>
            <a:r>
              <a:rPr lang="zh-CN" altLang="en-US" sz="2400" dirty="0">
                <a:solidFill>
                  <a:srgbClr val="FFFFFF"/>
                </a:solidFill>
                <a:latin typeface="Arial" panose="020B0604020202020204" pitchFamily="34" charset="0"/>
                <a:ea typeface="宋体" panose="02010600030101010101" pitchFamily="2" charset="-122"/>
              </a:rPr>
              <a:t>思考</a:t>
            </a:r>
            <a:r>
              <a:rPr lang="zh-CN" altLang="en-US" sz="2400" dirty="0" smtClean="0">
                <a:solidFill>
                  <a:srgbClr val="FFFFFF"/>
                </a:solidFill>
                <a:latin typeface="Arial" panose="020B0604020202020204" pitchFamily="34" charset="0"/>
                <a:ea typeface="宋体" panose="02010600030101010101" pitchFamily="2" charset="-122"/>
              </a:rPr>
              <a:t>：第三</a:t>
            </a:r>
            <a:r>
              <a:rPr lang="zh-CN" altLang="en-US" sz="2400" dirty="0">
                <a:solidFill>
                  <a:srgbClr val="FFFFFF"/>
                </a:solidFill>
                <a:latin typeface="Arial" panose="020B0604020202020204" pitchFamily="34" charset="0"/>
                <a:ea typeface="宋体" panose="02010600030101010101" pitchFamily="2" charset="-122"/>
              </a:rPr>
              <a:t>方物流</a:t>
            </a:r>
            <a:r>
              <a:rPr lang="zh-CN" altLang="en-US" sz="2400" dirty="0" smtClean="0">
                <a:solidFill>
                  <a:srgbClr val="FFFFFF"/>
                </a:solidFill>
                <a:latin typeface="Arial" panose="020B0604020202020204" pitchFamily="34" charset="0"/>
                <a:ea typeface="宋体" panose="02010600030101010101" pitchFamily="2" charset="-122"/>
              </a:rPr>
              <a:t>的特点？</a:t>
            </a:r>
            <a:endParaRPr lang="zh-CN" altLang="en-US" sz="2400" dirty="0">
              <a:solidFill>
                <a:srgbClr val="FFFFF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746253324"/>
      </p:ext>
    </p:extLst>
  </p:cSld>
  <p:clrMapOvr>
    <a:masterClrMapping/>
  </p:clrMapOvr>
  <p:transition>
    <p:pull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一、第三方物流的含义和</a:t>
              </a:r>
              <a:r>
                <a:rPr lang="zh-CN" altLang="en-US" b="1" dirty="0" smtClean="0">
                  <a:solidFill>
                    <a:srgbClr val="0474B6"/>
                  </a:solidFill>
                  <a:latin typeface="华文楷体" panose="02010600040101010101" pitchFamily="2" charset="-122"/>
                  <a:ea typeface="华文楷体" panose="02010600040101010101" pitchFamily="2" charset="-122"/>
                  <a:sym typeface="+mn-ea"/>
                </a:rPr>
                <a:t>特点</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035"/>
            <a:ext cx="3157855" cy="458908"/>
          </a:xfrm>
          <a:prstGeom prst="rect">
            <a:avLst/>
          </a:prstGeom>
          <a:noFill/>
        </p:spPr>
        <p:txBody>
          <a:bodyPr wrap="square" rtlCol="0" anchor="t">
            <a:spAutoFit/>
          </a:bodyPr>
          <a:lstStyle/>
          <a:p>
            <a:pPr algn="just">
              <a:lnSpc>
                <a:spcPct val="150000"/>
              </a:lnSpc>
            </a:pPr>
            <a:endParaRPr b="1" dirty="0">
              <a:solidFill>
                <a:prstClr val="black"/>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53035" y="879396"/>
            <a:ext cx="8352790" cy="2492990"/>
          </a:xfrm>
          <a:prstGeom prst="rect">
            <a:avLst/>
          </a:prstGeom>
          <a:noFill/>
        </p:spPr>
        <p:txBody>
          <a:bodyPr wrap="square" rtlCol="0" anchor="t">
            <a:spAutoFit/>
          </a:bodyPr>
          <a:lstStyle/>
          <a:p>
            <a:pPr>
              <a:lnSpc>
                <a:spcPct val="150000"/>
              </a:lnSpc>
            </a:pPr>
            <a:r>
              <a:rPr lang="en-US" altLang="zh-CN" dirty="0">
                <a:solidFill>
                  <a:prstClr val="black"/>
                </a:solidFill>
              </a:rPr>
              <a:t>  </a:t>
            </a:r>
            <a:r>
              <a:rPr lang="en-US" altLang="zh-CN"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第三方物流的特点  </a:t>
            </a:r>
            <a:endParaRPr lang="en-US" altLang="zh-CN"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第三方物流是</a:t>
            </a:r>
            <a:r>
              <a:rPr lang="en-US" altLang="zh-CN" b="1"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合同导向</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的一系列服务</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第三方物流是</a:t>
            </a:r>
            <a:r>
              <a:rPr lang="en-US" altLang="zh-CN" b="1"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个性化物流服务</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根据客户的需求及业务流程提供服务</a:t>
            </a:r>
            <a:endPar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第三方物流是建立在</a:t>
            </a:r>
            <a:r>
              <a:rPr lang="en-US" altLang="zh-CN" b="1"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现代电子信息技术</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基础上的物流服务</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ERP</a:t>
            </a:r>
            <a:r>
              <a:rPr lang="zh-CN" altLang="en-US" sz="1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系统、条码技术、射频技术</a:t>
            </a:r>
            <a:endParaRPr lang="en-US" altLang="zh-CN" sz="1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企业之间是</a:t>
            </a:r>
            <a:r>
              <a:rPr lang="en-US" altLang="zh-CN" b="1"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物流联盟</a:t>
            </a:r>
            <a:r>
              <a:rPr lang="en-US" altLang="zh-CN" dirty="0" err="1">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关系</a:t>
            </a:r>
            <a:r>
              <a:rPr lang="zh-CN" altLang="en-US"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企业和第三方物流公司、第三方物流公司之间</a:t>
            </a:r>
          </a:p>
        </p:txBody>
      </p:sp>
      <p:sp>
        <p:nvSpPr>
          <p:cNvPr id="4" name="矩形 3"/>
          <p:cNvSpPr/>
          <p:nvPr/>
        </p:nvSpPr>
        <p:spPr>
          <a:xfrm>
            <a:off x="5134637" y="397094"/>
            <a:ext cx="2846019" cy="215444"/>
          </a:xfrm>
          <a:prstGeom prst="rect">
            <a:avLst/>
          </a:prstGeom>
        </p:spPr>
        <p:txBody>
          <a:bodyPr wrap="square">
            <a:spAutoFit/>
          </a:bodyPr>
          <a:lstStyle/>
          <a:p>
            <a:endParaRPr lang="zh-CN" altLang="en-US" sz="800" dirty="0">
              <a:solidFill>
                <a:prstClr val="black"/>
              </a:solidFill>
            </a:endParaRPr>
          </a:p>
        </p:txBody>
      </p:sp>
      <p:sp>
        <p:nvSpPr>
          <p:cNvPr id="5" name="矩形 4"/>
          <p:cNvSpPr/>
          <p:nvPr/>
        </p:nvSpPr>
        <p:spPr>
          <a:xfrm>
            <a:off x="3335974" y="935535"/>
            <a:ext cx="2508928" cy="215444"/>
          </a:xfrm>
          <a:prstGeom prst="rect">
            <a:avLst/>
          </a:prstGeom>
        </p:spPr>
        <p:txBody>
          <a:bodyPr wrap="square">
            <a:spAutoFit/>
          </a:bodyPr>
          <a:lstStyle/>
          <a:p>
            <a:r>
              <a:rPr lang="en-US" altLang="zh-CN" sz="800" dirty="0" smtClean="0"/>
              <a:t>=</a:t>
            </a:r>
            <a:endParaRPr lang="zh-CN" altLang="en-US" sz="800" dirty="0"/>
          </a:p>
        </p:txBody>
      </p:sp>
    </p:spTree>
    <p:extLst>
      <p:ext uri="{BB962C8B-B14F-4D97-AF65-F5344CB8AC3E}">
        <p14:creationId xmlns:p14="http://schemas.microsoft.com/office/powerpoint/2010/main" val="16900698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二、第三方物流的类型和发展模式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035"/>
            <a:ext cx="3157855" cy="506730"/>
          </a:xfrm>
          <a:prstGeom prst="rect">
            <a:avLst/>
          </a:prstGeom>
          <a:noFill/>
        </p:spPr>
        <p:txBody>
          <a:bodyPr wrap="square" rtlCol="0" anchor="t">
            <a:spAutoFit/>
          </a:bodyPr>
          <a:lstStyle/>
          <a:p>
            <a:pPr algn="just">
              <a:lnSpc>
                <a:spcPct val="150000"/>
              </a:lnSpc>
              <a:spcBef>
                <a:spcPts val="0"/>
              </a:spcBef>
              <a:spcAft>
                <a:spcPts val="0"/>
              </a:spcAft>
            </a:pPr>
            <a:r>
              <a:rPr b="1">
                <a:latin typeface="微软雅黑" panose="020B0503020204020204" pitchFamily="34" charset="-122"/>
                <a:ea typeface="微软雅黑" panose="020B0503020204020204" pitchFamily="34" charset="-122"/>
              </a:rPr>
              <a:t>（一） 第三方物流的类型</a:t>
            </a:r>
          </a:p>
        </p:txBody>
      </p:sp>
      <p:sp>
        <p:nvSpPr>
          <p:cNvPr id="2" name="文本框 1"/>
          <p:cNvSpPr txBox="1"/>
          <p:nvPr/>
        </p:nvSpPr>
        <p:spPr>
          <a:xfrm>
            <a:off x="274955" y="1421765"/>
            <a:ext cx="8352790" cy="3276600"/>
          </a:xfrm>
          <a:prstGeom prst="rect">
            <a:avLst/>
          </a:prstGeom>
          <a:noFill/>
        </p:spPr>
        <p:txBody>
          <a:bodyPr wrap="square" rtlCol="0" anchor="t">
            <a:spAutoFit/>
          </a:bodyPr>
          <a:lstStyle/>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1.按照物流企业</a:t>
            </a:r>
            <a:r>
              <a:rPr lang="en-US" altLang="zh-CN"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完成的物流业务范围</a:t>
            </a:r>
            <a:r>
              <a:rPr lang="en-US" altLang="zh-CN" b="1">
                <a:latin typeface="微软雅黑" panose="020B0503020204020204" pitchFamily="34" charset="-122"/>
                <a:ea typeface="微软雅黑" panose="020B0503020204020204" pitchFamily="34" charset="-122"/>
                <a:cs typeface="微软雅黑" panose="020B0503020204020204" pitchFamily="34" charset="-122"/>
              </a:rPr>
              <a:t>的大小和</a:t>
            </a:r>
            <a:r>
              <a:rPr lang="en-US" altLang="zh-CN"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所承担的物流功能</a:t>
            </a:r>
            <a:r>
              <a:rPr lang="en-US" altLang="zh-CN" b="1">
                <a:latin typeface="微软雅黑" panose="020B0503020204020204" pitchFamily="34" charset="-122"/>
                <a:ea typeface="微软雅黑" panose="020B0503020204020204" pitchFamily="34" charset="-122"/>
                <a:cs typeface="微软雅黑" panose="020B0503020204020204" pitchFamily="34" charset="-122"/>
              </a:rPr>
              <a:t>划分</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可分为</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功能性</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物流企业和</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综合性</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物流企业。功能性物流企业仅承担或者完成某一项或者几项物流功能（运输企业、仓储企业、流通加工企业）；综合性物流企业能够完成和承担多项甚至所有的物流功能</a:t>
            </a:r>
          </a:p>
          <a:p>
            <a:pPr>
              <a:lnSpc>
                <a:spcPct val="150000"/>
              </a:lnSpc>
            </a:pP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按照物流企业是</a:t>
            </a: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自行完成</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和承担物流业务，还是</a:t>
            </a: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委托他人</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进行操作划分</a:t>
            </a:r>
          </a:p>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可分为物流</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自理</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企业和物流</a:t>
            </a:r>
            <a:r>
              <a:rPr lang="zh-CN" altLang="en-US" sz="1400" b="1">
                <a:latin typeface="微软雅黑" panose="020B0503020204020204" pitchFamily="34" charset="-122"/>
                <a:ea typeface="微软雅黑" panose="020B0503020204020204" pitchFamily="34" charset="-122"/>
                <a:cs typeface="微软雅黑" panose="020B0503020204020204" pitchFamily="34" charset="-122"/>
              </a:rPr>
              <a:t>代理</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企业。物流自理企业就是普通的物流企业，可以依据业务范围进一步划分。物流代理企业也可以根据物流代理的范围划分为综合性物流企业代理公司、功能性物流企业代理公司（运输、仓储、流通加工代理等）</a:t>
            </a:r>
          </a:p>
          <a:p>
            <a:pPr>
              <a:lnSpc>
                <a:spcPct val="150000"/>
              </a:lnSpc>
            </a:pP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二、第三方物流的类型和发展模式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035"/>
            <a:ext cx="3157855" cy="506730"/>
          </a:xfrm>
          <a:prstGeom prst="rect">
            <a:avLst/>
          </a:prstGeom>
          <a:noFill/>
        </p:spPr>
        <p:txBody>
          <a:bodyPr wrap="square" rtlCol="0" anchor="t">
            <a:spAutoFit/>
          </a:bodyPr>
          <a:lstStyle/>
          <a:p>
            <a:pPr algn="just">
              <a:lnSpc>
                <a:spcPct val="150000"/>
              </a:lnSpc>
              <a:spcBef>
                <a:spcPts val="0"/>
              </a:spcBef>
              <a:spcAft>
                <a:spcPts val="0"/>
              </a:spcAft>
            </a:pPr>
            <a:r>
              <a:rPr b="1">
                <a:latin typeface="微软雅黑" panose="020B0503020204020204" pitchFamily="34" charset="-122"/>
                <a:ea typeface="微软雅黑" panose="020B0503020204020204" pitchFamily="34" charset="-122"/>
              </a:rPr>
              <a:t>（一） 第三方物流的类型</a:t>
            </a:r>
          </a:p>
        </p:txBody>
      </p:sp>
      <p:sp>
        <p:nvSpPr>
          <p:cNvPr id="2" name="文本框 1"/>
          <p:cNvSpPr txBox="1"/>
          <p:nvPr/>
        </p:nvSpPr>
        <p:spPr>
          <a:xfrm>
            <a:off x="274955" y="1421765"/>
            <a:ext cx="8352790" cy="3276600"/>
          </a:xfrm>
          <a:prstGeom prst="rect">
            <a:avLst/>
          </a:prstGeom>
          <a:noFill/>
        </p:spPr>
        <p:txBody>
          <a:bodyPr wrap="square" rtlCol="0" anchor="t">
            <a:spAutoFit/>
          </a:bodyPr>
          <a:lstStyle/>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3.按照物流企业</a:t>
            </a: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核心能力</a:t>
            </a:r>
            <a:r>
              <a:rPr lang="en-US" altLang="zh-CN" b="1">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历史因素</a:t>
            </a:r>
            <a:r>
              <a:rPr lang="zh-CN" altLang="en-US"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综合</a:t>
            </a:r>
            <a:r>
              <a:rPr lang="en-US" altLang="zh-CN" b="1">
                <a:latin typeface="微软雅黑" panose="020B0503020204020204" pitchFamily="34" charset="-122"/>
                <a:ea typeface="微软雅黑" panose="020B0503020204020204" pitchFamily="34" charset="-122"/>
                <a:cs typeface="微软雅黑" panose="020B0503020204020204" pitchFamily="34" charset="-122"/>
              </a:rPr>
              <a:t>划分</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）资产型物流公司（以提供运输服务为主的物流公司、以提供仓储服务为主的物流公司、以提供终端服务为主的物流公司）</a:t>
            </a:r>
          </a:p>
          <a:p>
            <a:pPr>
              <a:lnSpc>
                <a:spcPct val="150000"/>
              </a:lnSpc>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非资产型物流公司（以提供货物代理为主的物流公司、以提供信息和系统服务为主的物流公司、以提供物流增值服务为主的物流公司、第四方物流公司【第四方物流专门为第一方物流、第二方物流和第三方物流提供物流规划、咨询、物流信息系统、供应链管理等活动】）</a:t>
            </a:r>
          </a:p>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latin typeface="微软雅黑" panose="020B0503020204020204" pitchFamily="34" charset="-122"/>
                <a:ea typeface="微软雅黑" panose="020B0503020204020204" pitchFamily="34" charset="-122"/>
                <a:cs typeface="微软雅黑" panose="020B0503020204020204" pitchFamily="34" charset="-122"/>
              </a:rPr>
              <a:t>从国内外角度划分</a:t>
            </a:r>
          </a:p>
          <a:p>
            <a:pPr>
              <a:lnSpc>
                <a:spcPct val="15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可分为中国国内物流和国际物流（处理进出口物流业务的公司，例如：中外运集团、中远集团）</a:t>
            </a:r>
          </a:p>
          <a:p>
            <a:pPr>
              <a:lnSpc>
                <a:spcPct val="150000"/>
              </a:lnSpc>
            </a:pP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二、第三方物流的类型和发展模式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035"/>
            <a:ext cx="3878580" cy="506730"/>
          </a:xfrm>
          <a:prstGeom prst="rect">
            <a:avLst/>
          </a:prstGeom>
          <a:noFill/>
        </p:spPr>
        <p:txBody>
          <a:bodyPr wrap="square" rtlCol="0" anchor="t">
            <a:spAutoFit/>
          </a:bodyPr>
          <a:lstStyle/>
          <a:p>
            <a:pPr algn="just">
              <a:lnSpc>
                <a:spcPct val="150000"/>
              </a:lnSpc>
              <a:spcBef>
                <a:spcPts val="0"/>
              </a:spcBef>
              <a:spcAft>
                <a:spcPts val="0"/>
              </a:spcAft>
            </a:pPr>
            <a:r>
              <a:rPr b="1">
                <a:latin typeface="微软雅黑" panose="020B0503020204020204" pitchFamily="34" charset="-122"/>
                <a:ea typeface="微软雅黑" panose="020B0503020204020204" pitchFamily="34" charset="-122"/>
              </a:rPr>
              <a:t>（</a:t>
            </a:r>
            <a:r>
              <a:rPr lang="zh-CN" b="1">
                <a:latin typeface="微软雅黑" panose="020B0503020204020204" pitchFamily="34" charset="-122"/>
                <a:ea typeface="微软雅黑" panose="020B0503020204020204" pitchFamily="34" charset="-122"/>
              </a:rPr>
              <a:t>二</a:t>
            </a:r>
            <a:r>
              <a:rPr b="1">
                <a:latin typeface="微软雅黑" panose="020B0503020204020204" pitchFamily="34" charset="-122"/>
                <a:ea typeface="微软雅黑" panose="020B0503020204020204" pitchFamily="34" charset="-122"/>
              </a:rPr>
              <a:t>） 第三方物流的</a:t>
            </a:r>
            <a:r>
              <a:rPr lang="zh-CN" b="1">
                <a:latin typeface="微软雅黑" panose="020B0503020204020204" pitchFamily="34" charset="-122"/>
                <a:ea typeface="微软雅黑" panose="020B0503020204020204" pitchFamily="34" charset="-122"/>
              </a:rPr>
              <a:t>发展模式</a:t>
            </a:r>
          </a:p>
        </p:txBody>
      </p:sp>
      <p:pic>
        <p:nvPicPr>
          <p:cNvPr id="5" name="图片 4"/>
          <p:cNvPicPr>
            <a:picLocks noChangeAspect="1"/>
          </p:cNvPicPr>
          <p:nvPr/>
        </p:nvPicPr>
        <p:blipFill>
          <a:blip r:embed="rId3"/>
          <a:srcRect l="3156" t="10794" r="3347" b="3139"/>
          <a:stretch>
            <a:fillRect/>
          </a:stretch>
        </p:blipFill>
        <p:spPr>
          <a:xfrm>
            <a:off x="467995" y="1529715"/>
            <a:ext cx="8319770" cy="287655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三、第三方物流的选择与实施 </a:t>
              </a:r>
            </a:p>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74757" y="987574"/>
            <a:ext cx="8513247" cy="3195747"/>
          </a:xfrm>
          <a:prstGeom prst="rect">
            <a:avLst/>
          </a:prstGeom>
          <a:noFill/>
        </p:spPr>
        <p:txBody>
          <a:bodyPr wrap="square" rtlCol="0" anchor="t">
            <a:spAutoFit/>
          </a:bodyPr>
          <a:lstStyle/>
          <a:p>
            <a:pPr>
              <a:lnSpc>
                <a:spcPts val="2200"/>
              </a:lnSpc>
            </a:pPr>
            <a:r>
              <a:rPr lang="zh-CN" altLang="en-US" sz="1600" b="1" dirty="0" smtClean="0">
                <a:latin typeface="微软雅黑" panose="020B0503020204020204" pitchFamily="34" charset="-122"/>
                <a:ea typeface="微软雅黑" panose="020B0503020204020204" pitchFamily="34" charset="-122"/>
              </a:rPr>
              <a:t>案例</a:t>
            </a:r>
            <a:r>
              <a:rPr lang="zh-CN" altLang="en-US" sz="1600" b="1" dirty="0">
                <a:latin typeface="微软雅黑" panose="020B0503020204020204" pitchFamily="34" charset="-122"/>
                <a:ea typeface="微软雅黑" panose="020B0503020204020204" pitchFamily="34" charset="-122"/>
              </a:rPr>
              <a:t>分析</a:t>
            </a:r>
            <a:r>
              <a:rPr lang="zh-CN" altLang="en-US" sz="1600" b="1" dirty="0" smtClean="0">
                <a:latin typeface="微软雅黑" panose="020B0503020204020204" pitchFamily="34" charset="-122"/>
                <a:ea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rPr>
              <a:t>社区团购平台的</a:t>
            </a:r>
            <a:r>
              <a:rPr lang="en-US" altLang="zh-CN" sz="1600" b="1" dirty="0">
                <a:latin typeface="微软雅黑" panose="020B0503020204020204" pitchFamily="34" charset="-122"/>
                <a:ea typeface="微软雅黑" panose="020B0503020204020204" pitchFamily="34" charset="-122"/>
              </a:rPr>
              <a:t>3PL</a:t>
            </a:r>
            <a:r>
              <a:rPr lang="zh-CN" altLang="en-US" sz="1600" b="1" dirty="0">
                <a:latin typeface="微软雅黑" panose="020B0503020204020204" pitchFamily="34" charset="-122"/>
                <a:ea typeface="微软雅黑" panose="020B0503020204020204" pitchFamily="34" charset="-122"/>
              </a:rPr>
              <a:t>合作危机</a:t>
            </a:r>
          </a:p>
          <a:p>
            <a:pPr>
              <a:lnSpc>
                <a:spcPts val="2200"/>
              </a:lnSpc>
            </a:pPr>
            <a:r>
              <a:rPr lang="zh-CN" altLang="en-US" sz="1600" b="1" dirty="0">
                <a:latin typeface="微软雅黑" panose="020B0503020204020204" pitchFamily="34" charset="-122"/>
                <a:ea typeface="微软雅黑" panose="020B0503020204020204" pitchFamily="34" charset="-122"/>
              </a:rPr>
              <a:t>背景资料：</a:t>
            </a:r>
            <a:r>
              <a:rPr lang="zh-CN" altLang="en-US" sz="1600" dirty="0">
                <a:latin typeface="微软雅黑" panose="020B0503020204020204" pitchFamily="34" charset="-122"/>
                <a:ea typeface="微软雅黑" panose="020B0503020204020204" pitchFamily="34" charset="-122"/>
              </a:rPr>
              <a:t/>
            </a:r>
            <a:br>
              <a:rPr lang="zh-CN" altLang="en-US" sz="1600" dirty="0">
                <a:latin typeface="微软雅黑" panose="020B0503020204020204" pitchFamily="34" charset="-122"/>
                <a:ea typeface="微软雅黑" panose="020B0503020204020204" pitchFamily="34" charset="-122"/>
              </a:rPr>
            </a:br>
            <a:r>
              <a:rPr lang="zh-CN" altLang="en-US" sz="1600" dirty="0" smtClean="0">
                <a:latin typeface="微软雅黑" panose="020B0503020204020204" pitchFamily="34" charset="-122"/>
                <a:ea typeface="微软雅黑" panose="020B0503020204020204" pitchFamily="34" charset="-122"/>
              </a:rPr>
              <a:t>       某</a:t>
            </a:r>
            <a:r>
              <a:rPr lang="zh-CN" altLang="en-US" sz="1600" dirty="0">
                <a:latin typeface="微软雅黑" panose="020B0503020204020204" pitchFamily="34" charset="-122"/>
                <a:ea typeface="微软雅黑" panose="020B0503020204020204" pitchFamily="34" charset="-122"/>
              </a:rPr>
              <a:t>社区团购平台日均订单量</a:t>
            </a:r>
            <a:r>
              <a:rPr lang="en-US" altLang="zh-CN" sz="1600" dirty="0">
                <a:latin typeface="微软雅黑" panose="020B0503020204020204" pitchFamily="34" charset="-122"/>
                <a:ea typeface="微软雅黑" panose="020B0503020204020204" pitchFamily="34" charset="-122"/>
              </a:rPr>
              <a:t>5000</a:t>
            </a:r>
            <a:r>
              <a:rPr lang="zh-CN" altLang="en-US" sz="1600" dirty="0">
                <a:latin typeface="微软雅黑" panose="020B0503020204020204" pitchFamily="34" charset="-122"/>
                <a:ea typeface="微软雅黑" panose="020B0503020204020204" pitchFamily="34" charset="-122"/>
              </a:rPr>
              <a:t>单，覆盖</a:t>
            </a:r>
            <a:r>
              <a:rPr lang="en-US" altLang="zh-CN" sz="1600" dirty="0">
                <a:latin typeface="微软雅黑" panose="020B0503020204020204" pitchFamily="34" charset="-122"/>
                <a:ea typeface="微软雅黑" panose="020B0503020204020204" pitchFamily="34" charset="-122"/>
              </a:rPr>
              <a:t>20</a:t>
            </a:r>
            <a:r>
              <a:rPr lang="zh-CN" altLang="en-US" sz="1600" dirty="0">
                <a:latin typeface="微软雅黑" panose="020B0503020204020204" pitchFamily="34" charset="-122"/>
                <a:ea typeface="微软雅黑" panose="020B0503020204020204" pitchFamily="34" charset="-122"/>
              </a:rPr>
              <a:t>个居民小区，主要配送生鲜（占比</a:t>
            </a:r>
            <a:r>
              <a:rPr lang="en-US" altLang="zh-CN" sz="1600" dirty="0">
                <a:latin typeface="微软雅黑" panose="020B0503020204020204" pitchFamily="34" charset="-122"/>
                <a:ea typeface="微软雅黑" panose="020B0503020204020204" pitchFamily="34" charset="-122"/>
              </a:rPr>
              <a:t>70%</a:t>
            </a:r>
            <a:r>
              <a:rPr lang="zh-CN" altLang="en-US" sz="1600" dirty="0">
                <a:latin typeface="微软雅黑" panose="020B0503020204020204" pitchFamily="34" charset="-122"/>
                <a:ea typeface="微软雅黑" panose="020B0503020204020204" pitchFamily="34" charset="-122"/>
              </a:rPr>
              <a:t>）和日用品。合作</a:t>
            </a:r>
            <a:r>
              <a:rPr lang="en-US" altLang="zh-CN" sz="1600" dirty="0">
                <a:latin typeface="微软雅黑" panose="020B0503020204020204" pitchFamily="34" charset="-122"/>
                <a:ea typeface="微软雅黑" panose="020B0503020204020204" pitchFamily="34" charset="-122"/>
              </a:rPr>
              <a:t>3PL</a:t>
            </a:r>
            <a:r>
              <a:rPr lang="zh-CN" altLang="en-US" sz="1600" dirty="0">
                <a:latin typeface="微软雅黑" panose="020B0503020204020204" pitchFamily="34" charset="-122"/>
                <a:ea typeface="微软雅黑" panose="020B0503020204020204" pitchFamily="34" charset="-122"/>
              </a:rPr>
              <a:t>公司近期出现以下问题：</a:t>
            </a:r>
          </a:p>
          <a:p>
            <a:pPr>
              <a:lnSpc>
                <a:spcPts val="2200"/>
              </a:lnSpc>
            </a:pP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生</a:t>
            </a:r>
            <a:r>
              <a:rPr lang="zh-CN" altLang="en-US" sz="1600" dirty="0">
                <a:latin typeface="微软雅黑" panose="020B0503020204020204" pitchFamily="34" charset="-122"/>
                <a:ea typeface="微软雅黑" panose="020B0503020204020204" pitchFamily="34" charset="-122"/>
              </a:rPr>
              <a:t>鲜损耗率从</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升至</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（因配送延迟）；</a:t>
            </a:r>
          </a:p>
          <a:p>
            <a:pPr>
              <a:lnSpc>
                <a:spcPts val="2200"/>
              </a:lnSpc>
            </a:pPr>
            <a:r>
              <a:rPr lang="en-US" altLang="zh-CN" sz="1600" dirty="0" smtClean="0">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司机</a:t>
            </a:r>
            <a:r>
              <a:rPr lang="zh-CN" altLang="en-US" sz="1600" dirty="0">
                <a:latin typeface="微软雅黑" panose="020B0503020204020204" pitchFamily="34" charset="-122"/>
                <a:ea typeface="微软雅黑" panose="020B0503020204020204" pitchFamily="34" charset="-122"/>
              </a:rPr>
              <a:t>绕路现象严重（单均配送成本超预算</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a:t>
            </a:r>
          </a:p>
          <a:p>
            <a:pPr>
              <a:lnSpc>
                <a:spcPts val="2200"/>
              </a:lnSpc>
            </a:pPr>
            <a:r>
              <a:rPr lang="en-US" altLang="zh-CN" sz="1600" dirty="0" smtClean="0">
                <a:latin typeface="微软雅黑" panose="020B0503020204020204" pitchFamily="34" charset="-122"/>
                <a:ea typeface="微软雅黑" panose="020B0503020204020204" pitchFamily="34" charset="-122"/>
              </a:rPr>
              <a:t>3.</a:t>
            </a:r>
            <a:r>
              <a:rPr lang="zh-CN" altLang="en-US" sz="1600" dirty="0" smtClean="0">
                <a:latin typeface="微软雅黑" panose="020B0503020204020204" pitchFamily="34" charset="-122"/>
                <a:ea typeface="微软雅黑" panose="020B0503020204020204" pitchFamily="34" charset="-122"/>
              </a:rPr>
              <a:t>多次</a:t>
            </a:r>
            <a:r>
              <a:rPr lang="zh-CN" altLang="en-US" sz="1600" dirty="0">
                <a:latin typeface="微软雅黑" panose="020B0503020204020204" pitchFamily="34" charset="-122"/>
                <a:ea typeface="微软雅黑" panose="020B0503020204020204" pitchFamily="34" charset="-122"/>
              </a:rPr>
              <a:t>出现漏送团购蔬菜箱（引发客户投诉）。</a:t>
            </a:r>
          </a:p>
          <a:p>
            <a:pPr>
              <a:lnSpc>
                <a:spcPts val="2200"/>
              </a:lnSpc>
            </a:pPr>
            <a:r>
              <a:rPr lang="zh-CN" altLang="en-US" sz="1600" b="1" dirty="0">
                <a:latin typeface="微软雅黑" panose="020B0503020204020204" pitchFamily="34" charset="-122"/>
                <a:ea typeface="微软雅黑" panose="020B0503020204020204" pitchFamily="34" charset="-122"/>
              </a:rPr>
              <a:t>讨论任务：</a:t>
            </a:r>
            <a:endParaRPr lang="zh-CN" altLang="en-US" sz="1600" dirty="0">
              <a:latin typeface="微软雅黑" panose="020B0503020204020204" pitchFamily="34" charset="-122"/>
              <a:ea typeface="微软雅黑" panose="020B0503020204020204" pitchFamily="34" charset="-122"/>
            </a:endParaRPr>
          </a:p>
          <a:p>
            <a:pPr lvl="1">
              <a:lnSpc>
                <a:spcPts val="2200"/>
              </a:lnSpc>
            </a:pPr>
            <a:r>
              <a:rPr lang="en-US" altLang="zh-CN" sz="1600" dirty="0" smtClean="0">
                <a:latin typeface="微软雅黑" panose="020B0503020204020204" pitchFamily="34" charset="-122"/>
                <a:ea typeface="微软雅黑" panose="020B0503020204020204" pitchFamily="34" charset="-122"/>
              </a:rPr>
              <a:t>1</a:t>
            </a:r>
            <a:r>
              <a:rPr lang="en-US" altLang="zh-CN"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用</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鱼骨图</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列出损耗率上升的潜在原因（至少</a:t>
            </a:r>
            <a:r>
              <a:rPr lang="en-US" altLang="zh-CN" sz="1600" dirty="0">
                <a:latin typeface="微软雅黑" panose="020B0503020204020204" pitchFamily="34" charset="-122"/>
                <a:ea typeface="微软雅黑" panose="020B0503020204020204" pitchFamily="34" charset="-122"/>
              </a:rPr>
              <a:t>4</a:t>
            </a:r>
            <a:r>
              <a:rPr lang="zh-CN" altLang="en-US" sz="1600" dirty="0" smtClean="0">
                <a:latin typeface="微软雅黑" panose="020B0503020204020204" pitchFamily="34" charset="-122"/>
                <a:ea typeface="微软雅黑" panose="020B0503020204020204" pitchFamily="34" charset="-122"/>
              </a:rPr>
              <a:t>项）</a:t>
            </a:r>
            <a:r>
              <a:rPr lang="zh-CN" altLang="en-US" sz="1600" dirty="0">
                <a:latin typeface="微软雅黑" panose="020B0503020204020204" pitchFamily="34" charset="-122"/>
                <a:ea typeface="微软雅黑" panose="020B0503020204020204" pitchFamily="34" charset="-122"/>
              </a:rPr>
              <a:t>。</a:t>
            </a:r>
          </a:p>
          <a:p>
            <a:pPr lvl="1">
              <a:lnSpc>
                <a:spcPts val="2200"/>
              </a:lnSpc>
            </a:pPr>
            <a:r>
              <a:rPr lang="en-US" altLang="zh-CN" sz="1600" dirty="0" smtClean="0">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计算</a:t>
            </a:r>
            <a:r>
              <a:rPr lang="zh-CN" altLang="en-US" sz="1600" dirty="0">
                <a:latin typeface="微软雅黑" panose="020B0503020204020204" pitchFamily="34" charset="-122"/>
                <a:ea typeface="微软雅黑" panose="020B0503020204020204" pitchFamily="34" charset="-122"/>
              </a:rPr>
              <a:t>若将损耗率降至</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，每年可节省多少成本？（假设生鲜订单均价</a:t>
            </a:r>
            <a:r>
              <a:rPr lang="en-US" altLang="zh-CN" sz="1600" dirty="0">
                <a:latin typeface="微软雅黑" panose="020B0503020204020204" pitchFamily="34" charset="-122"/>
                <a:ea typeface="微软雅黑" panose="020B0503020204020204" pitchFamily="34" charset="-122"/>
              </a:rPr>
              <a:t>50</a:t>
            </a:r>
            <a:r>
              <a:rPr lang="zh-CN" altLang="en-US" sz="1600" dirty="0">
                <a:latin typeface="微软雅黑" panose="020B0503020204020204" pitchFamily="34" charset="-122"/>
                <a:ea typeface="微软雅黑" panose="020B0503020204020204" pitchFamily="34" charset="-122"/>
              </a:rPr>
              <a:t>元，年运营</a:t>
            </a:r>
            <a:r>
              <a:rPr lang="en-US" altLang="zh-CN" sz="1600" dirty="0">
                <a:latin typeface="微软雅黑" panose="020B0503020204020204" pitchFamily="34" charset="-122"/>
                <a:ea typeface="微软雅黑" panose="020B0503020204020204" pitchFamily="34" charset="-122"/>
              </a:rPr>
              <a:t>300</a:t>
            </a:r>
            <a:r>
              <a:rPr lang="zh-CN" altLang="en-US" sz="1600" dirty="0">
                <a:latin typeface="微软雅黑" panose="020B0503020204020204" pitchFamily="34" charset="-122"/>
                <a:ea typeface="微软雅黑" panose="020B0503020204020204" pitchFamily="34" charset="-122"/>
              </a:rPr>
              <a:t>天</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53831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三、第三方物流的选择与实施 </a:t>
              </a:r>
            </a:p>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74757" y="987574"/>
            <a:ext cx="8513247" cy="2836674"/>
          </a:xfrm>
          <a:prstGeom prst="rect">
            <a:avLst/>
          </a:prstGeom>
          <a:noFill/>
        </p:spPr>
        <p:txBody>
          <a:bodyPr wrap="square" rtlCol="0" anchor="t">
            <a:spAutoFit/>
          </a:bodyPr>
          <a:lstStyle/>
          <a:p>
            <a:pPr>
              <a:lnSpc>
                <a:spcPts val="2200"/>
              </a:lnSpc>
            </a:pPr>
            <a:r>
              <a:rPr lang="zh-CN" altLang="en-US" sz="1600" b="1" dirty="0" smtClean="0">
                <a:solidFill>
                  <a:prstClr val="black"/>
                </a:solidFill>
                <a:latin typeface="微软雅黑" panose="020B0503020204020204" pitchFamily="34" charset="-122"/>
                <a:ea typeface="微软雅黑" panose="020B0503020204020204" pitchFamily="34" charset="-122"/>
              </a:rPr>
              <a:t>案例</a:t>
            </a:r>
            <a:r>
              <a:rPr lang="zh-CN" altLang="en-US" sz="1600" b="1" dirty="0">
                <a:solidFill>
                  <a:prstClr val="black"/>
                </a:solidFill>
                <a:latin typeface="微软雅黑" panose="020B0503020204020204" pitchFamily="34" charset="-122"/>
                <a:ea typeface="微软雅黑" panose="020B0503020204020204" pitchFamily="34" charset="-122"/>
              </a:rPr>
              <a:t>分析</a:t>
            </a:r>
            <a:r>
              <a:rPr lang="zh-CN" altLang="en-US" sz="1600" b="1" dirty="0" smtClean="0">
                <a:solidFill>
                  <a:prstClr val="black"/>
                </a:solidFill>
                <a:latin typeface="微软雅黑" panose="020B0503020204020204" pitchFamily="34" charset="-122"/>
                <a:ea typeface="微软雅黑" panose="020B0503020204020204" pitchFamily="34" charset="-122"/>
              </a:rPr>
              <a:t>：</a:t>
            </a:r>
            <a:r>
              <a:rPr lang="zh-CN" altLang="en-US" sz="1600" b="1" dirty="0">
                <a:solidFill>
                  <a:prstClr val="black"/>
                </a:solidFill>
                <a:latin typeface="微软雅黑" panose="020B0503020204020204" pitchFamily="34" charset="-122"/>
                <a:ea typeface="微软雅黑" panose="020B0503020204020204" pitchFamily="34" charset="-122"/>
              </a:rPr>
              <a:t>社区团购平台的</a:t>
            </a:r>
            <a:r>
              <a:rPr lang="en-US" altLang="zh-CN" sz="1600" b="1" dirty="0">
                <a:solidFill>
                  <a:prstClr val="black"/>
                </a:solidFill>
                <a:latin typeface="微软雅黑" panose="020B0503020204020204" pitchFamily="34" charset="-122"/>
                <a:ea typeface="微软雅黑" panose="020B0503020204020204" pitchFamily="34" charset="-122"/>
              </a:rPr>
              <a:t>3PL</a:t>
            </a:r>
            <a:r>
              <a:rPr lang="zh-CN" altLang="en-US" sz="1600" b="1" dirty="0">
                <a:solidFill>
                  <a:prstClr val="black"/>
                </a:solidFill>
                <a:latin typeface="微软雅黑" panose="020B0503020204020204" pitchFamily="34" charset="-122"/>
                <a:ea typeface="微软雅黑" panose="020B0503020204020204" pitchFamily="34" charset="-122"/>
              </a:rPr>
              <a:t>合作危机</a:t>
            </a:r>
          </a:p>
          <a:p>
            <a:r>
              <a:rPr lang="en-US" altLang="zh-CN" sz="1600" b="1" dirty="0" smtClean="0">
                <a:latin typeface="微软雅黑" panose="020B0503020204020204" pitchFamily="34" charset="-122"/>
                <a:ea typeface="微软雅黑" panose="020B0503020204020204" pitchFamily="34" charset="-122"/>
              </a:rPr>
              <a:t>1.</a:t>
            </a:r>
            <a:r>
              <a:rPr lang="zh-CN" altLang="en-US" sz="1600" b="1" dirty="0" smtClean="0">
                <a:latin typeface="微软雅黑" panose="020B0503020204020204" pitchFamily="34" charset="-122"/>
                <a:ea typeface="微软雅黑" panose="020B0503020204020204" pitchFamily="34" charset="-122"/>
              </a:rPr>
              <a:t>鱼</a:t>
            </a:r>
            <a:r>
              <a:rPr lang="zh-CN" altLang="en-US" sz="1600" b="1" dirty="0">
                <a:latin typeface="微软雅黑" panose="020B0503020204020204" pitchFamily="34" charset="-122"/>
                <a:ea typeface="微软雅黑" panose="020B0503020204020204" pitchFamily="34" charset="-122"/>
              </a:rPr>
              <a:t>骨图潜在原因</a:t>
            </a:r>
            <a:r>
              <a:rPr lang="zh-CN" altLang="en-US" sz="1600" dirty="0">
                <a:latin typeface="微软雅黑" panose="020B0503020204020204" pitchFamily="34" charset="-122"/>
                <a:ea typeface="微软雅黑" panose="020B0503020204020204" pitchFamily="34" charset="-122"/>
              </a:rPr>
              <a:t>：</a:t>
            </a:r>
          </a:p>
          <a:p>
            <a:pPr lvl="1"/>
            <a:r>
              <a:rPr lang="zh-CN" altLang="en-US" sz="1600" b="1" dirty="0">
                <a:latin typeface="微软雅黑" panose="020B0503020204020204" pitchFamily="34" charset="-122"/>
                <a:ea typeface="微软雅黑" panose="020B0503020204020204" pitchFamily="34" charset="-122"/>
              </a:rPr>
              <a:t>路线规划</a:t>
            </a:r>
            <a:r>
              <a:rPr lang="zh-CN" altLang="en-US" sz="1600" dirty="0">
                <a:latin typeface="微软雅黑" panose="020B0503020204020204" pitchFamily="34" charset="-122"/>
                <a:ea typeface="微软雅黑" panose="020B0503020204020204" pitchFamily="34" charset="-122"/>
              </a:rPr>
              <a:t>：司机绕路增加配送时长，生鲜暴露高温环境；</a:t>
            </a:r>
          </a:p>
          <a:p>
            <a:pPr lvl="1"/>
            <a:r>
              <a:rPr lang="zh-CN" altLang="en-US" sz="1600" b="1" dirty="0">
                <a:latin typeface="微软雅黑" panose="020B0503020204020204" pitchFamily="34" charset="-122"/>
                <a:ea typeface="微软雅黑" panose="020B0503020204020204" pitchFamily="34" charset="-122"/>
              </a:rPr>
              <a:t>冷链设备</a:t>
            </a:r>
            <a:r>
              <a:rPr lang="zh-CN" altLang="en-US" sz="1600" dirty="0">
                <a:latin typeface="微软雅黑" panose="020B0503020204020204" pitchFamily="34" charset="-122"/>
                <a:ea typeface="微软雅黑" panose="020B0503020204020204" pitchFamily="34" charset="-122"/>
              </a:rPr>
              <a:t>：冷藏车温度失控或冰袋未及时更换；</a:t>
            </a:r>
          </a:p>
          <a:p>
            <a:pPr lvl="1"/>
            <a:r>
              <a:rPr lang="zh-CN" altLang="en-US" sz="1600" b="1" dirty="0">
                <a:latin typeface="微软雅黑" panose="020B0503020204020204" pitchFamily="34" charset="-122"/>
                <a:ea typeface="微软雅黑" panose="020B0503020204020204" pitchFamily="34" charset="-122"/>
              </a:rPr>
              <a:t>分拣流程</a:t>
            </a:r>
            <a:r>
              <a:rPr lang="zh-CN" altLang="en-US" sz="1600" dirty="0">
                <a:latin typeface="微软雅黑" panose="020B0503020204020204" pitchFamily="34" charset="-122"/>
                <a:ea typeface="微软雅黑" panose="020B0503020204020204" pitchFamily="34" charset="-122"/>
              </a:rPr>
              <a:t>：生鲜与普通货物混装，延迟装车时间；</a:t>
            </a:r>
          </a:p>
          <a:p>
            <a:pPr lvl="1"/>
            <a:r>
              <a:rPr lang="zh-CN" altLang="en-US" sz="1600" b="1" dirty="0">
                <a:latin typeface="微软雅黑" panose="020B0503020204020204" pitchFamily="34" charset="-122"/>
                <a:ea typeface="微软雅黑" panose="020B0503020204020204" pitchFamily="34" charset="-122"/>
              </a:rPr>
              <a:t>司机操作</a:t>
            </a:r>
            <a:r>
              <a:rPr lang="zh-CN" altLang="en-US" sz="1600" dirty="0">
                <a:latin typeface="微软雅黑" panose="020B0503020204020204" pitchFamily="34" charset="-122"/>
                <a:ea typeface="微软雅黑" panose="020B0503020204020204" pitchFamily="34" charset="-122"/>
              </a:rPr>
              <a:t>：缺乏标准化培训，未执行</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生鲜优先</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原则。</a:t>
            </a:r>
          </a:p>
          <a:p>
            <a:r>
              <a:rPr lang="en-US" altLang="zh-CN" sz="1600" b="1" dirty="0" smtClean="0">
                <a:latin typeface="微软雅黑" panose="020B0503020204020204" pitchFamily="34" charset="-122"/>
                <a:ea typeface="微软雅黑" panose="020B0503020204020204" pitchFamily="34" charset="-122"/>
              </a:rPr>
              <a:t>2.</a:t>
            </a:r>
            <a:r>
              <a:rPr lang="zh-CN" altLang="en-US" sz="1600" b="1" dirty="0" smtClean="0">
                <a:latin typeface="微软雅黑" panose="020B0503020204020204" pitchFamily="34" charset="-122"/>
                <a:ea typeface="微软雅黑" panose="020B0503020204020204" pitchFamily="34" charset="-122"/>
              </a:rPr>
              <a:t>成本</a:t>
            </a:r>
            <a:r>
              <a:rPr lang="zh-CN" altLang="en-US" sz="1600" b="1" dirty="0">
                <a:latin typeface="微软雅黑" panose="020B0503020204020204" pitchFamily="34" charset="-122"/>
                <a:ea typeface="微软雅黑" panose="020B0503020204020204" pitchFamily="34" charset="-122"/>
              </a:rPr>
              <a:t>节省计算</a:t>
            </a:r>
            <a:r>
              <a:rPr lang="zh-CN" altLang="en-US" sz="1600" dirty="0">
                <a:latin typeface="微软雅黑" panose="020B0503020204020204" pitchFamily="34" charset="-122"/>
                <a:ea typeface="微软雅黑" panose="020B0503020204020204" pitchFamily="34" charset="-122"/>
              </a:rPr>
              <a:t>：</a:t>
            </a:r>
          </a:p>
          <a:p>
            <a:pPr lvl="1"/>
            <a:r>
              <a:rPr lang="zh-CN" altLang="en-US" sz="1600" dirty="0">
                <a:latin typeface="微软雅黑" panose="020B0503020204020204" pitchFamily="34" charset="-122"/>
                <a:ea typeface="微软雅黑" panose="020B0503020204020204" pitchFamily="34" charset="-122"/>
              </a:rPr>
              <a:t>日均生鲜订单：</a:t>
            </a:r>
            <a:r>
              <a:rPr lang="en-US" altLang="zh-CN" sz="1600" dirty="0">
                <a:latin typeface="微软雅黑" panose="020B0503020204020204" pitchFamily="34" charset="-122"/>
                <a:ea typeface="微软雅黑" panose="020B0503020204020204" pitchFamily="34" charset="-122"/>
              </a:rPr>
              <a:t>5000×70%=3500</a:t>
            </a:r>
            <a:r>
              <a:rPr lang="zh-CN" altLang="en-US" sz="1600" dirty="0">
                <a:latin typeface="微软雅黑" panose="020B0503020204020204" pitchFamily="34" charset="-122"/>
                <a:ea typeface="微软雅黑" panose="020B0503020204020204" pitchFamily="34" charset="-122"/>
              </a:rPr>
              <a:t>单</a:t>
            </a:r>
          </a:p>
          <a:p>
            <a:pPr lvl="1"/>
            <a:r>
              <a:rPr lang="zh-CN" altLang="en-US" sz="1600" dirty="0">
                <a:latin typeface="微软雅黑" panose="020B0503020204020204" pitchFamily="34" charset="-122"/>
                <a:ea typeface="微软雅黑" panose="020B0503020204020204" pitchFamily="34" charset="-122"/>
              </a:rPr>
              <a:t>原损耗成本：</a:t>
            </a:r>
            <a:r>
              <a:rPr lang="en-US" altLang="zh-CN" sz="1600" dirty="0">
                <a:latin typeface="微软雅黑" panose="020B0503020204020204" pitchFamily="34" charset="-122"/>
                <a:ea typeface="微软雅黑" panose="020B0503020204020204" pitchFamily="34" charset="-122"/>
              </a:rPr>
              <a:t>3500×50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×8%=14,000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天</a:t>
            </a:r>
          </a:p>
          <a:p>
            <a:pPr lvl="1"/>
            <a:r>
              <a:rPr lang="zh-CN" altLang="en-US" sz="1600" dirty="0">
                <a:latin typeface="微软雅黑" panose="020B0503020204020204" pitchFamily="34" charset="-122"/>
                <a:ea typeface="微软雅黑" panose="020B0503020204020204" pitchFamily="34" charset="-122"/>
              </a:rPr>
              <a:t>降至</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后：</a:t>
            </a:r>
            <a:r>
              <a:rPr lang="en-US" altLang="zh-CN" sz="1600" dirty="0">
                <a:latin typeface="微软雅黑" panose="020B0503020204020204" pitchFamily="34" charset="-122"/>
                <a:ea typeface="微软雅黑" panose="020B0503020204020204" pitchFamily="34" charset="-122"/>
              </a:rPr>
              <a:t>3500×50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×5%=8,750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天</a:t>
            </a:r>
          </a:p>
          <a:p>
            <a:pPr lvl="1"/>
            <a:r>
              <a:rPr lang="zh-CN" altLang="en-US" sz="1600" dirty="0">
                <a:latin typeface="微软雅黑" panose="020B0503020204020204" pitchFamily="34" charset="-122"/>
                <a:ea typeface="微软雅黑" panose="020B0503020204020204" pitchFamily="34" charset="-122"/>
              </a:rPr>
              <a:t>年节省：</a:t>
            </a:r>
            <a:r>
              <a:rPr lang="en-US" altLang="zh-CN" sz="1600" dirty="0">
                <a:latin typeface="微软雅黑" panose="020B0503020204020204" pitchFamily="34" charset="-122"/>
                <a:ea typeface="微软雅黑" panose="020B0503020204020204" pitchFamily="34" charset="-122"/>
              </a:rPr>
              <a:t>(14,000-8,750)×300</a:t>
            </a:r>
            <a:r>
              <a:rPr lang="zh-CN" altLang="en-US" sz="1600" dirty="0">
                <a:latin typeface="微软雅黑" panose="020B0503020204020204" pitchFamily="34" charset="-122"/>
                <a:ea typeface="微软雅黑" panose="020B0503020204020204" pitchFamily="34" charset="-122"/>
              </a:rPr>
              <a:t>天</a:t>
            </a:r>
            <a:r>
              <a:rPr lang="en-US" altLang="zh-CN" sz="1600" dirty="0">
                <a:latin typeface="微软雅黑" panose="020B0503020204020204" pitchFamily="34" charset="-122"/>
                <a:ea typeface="微软雅黑" panose="020B0503020204020204" pitchFamily="34" charset="-122"/>
              </a:rPr>
              <a:t>=157.5</a:t>
            </a:r>
            <a:r>
              <a:rPr lang="zh-CN" altLang="en-US" sz="1600" dirty="0">
                <a:latin typeface="微软雅黑" panose="020B0503020204020204" pitchFamily="34" charset="-122"/>
                <a:ea typeface="微软雅黑" panose="020B0503020204020204" pitchFamily="34" charset="-122"/>
              </a:rPr>
              <a:t>万元</a:t>
            </a:r>
          </a:p>
        </p:txBody>
      </p:sp>
    </p:spTree>
    <p:extLst>
      <p:ext uri="{BB962C8B-B14F-4D97-AF65-F5344CB8AC3E}">
        <p14:creationId xmlns:p14="http://schemas.microsoft.com/office/powerpoint/2010/main" val="1998783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三、第三方物流的选择与实施 </a:t>
              </a:r>
            </a:p>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 </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74955" y="1131590"/>
            <a:ext cx="8352790" cy="3046095"/>
          </a:xfrm>
          <a:prstGeom prst="rect">
            <a:avLst/>
          </a:prstGeom>
          <a:noFill/>
        </p:spPr>
        <p:txBody>
          <a:bodyPr wrap="square" rtlCol="0" anchor="t">
            <a:spAutoFit/>
          </a:bodyPr>
          <a:lstStyle/>
          <a:p>
            <a:pPr>
              <a:lnSpc>
                <a:spcPct val="150000"/>
              </a:lnSpc>
            </a:pPr>
            <a:r>
              <a:rPr sz="1600" b="1" dirty="0">
                <a:latin typeface="微软雅黑" panose="020B0503020204020204" pitchFamily="34" charset="-122"/>
                <a:ea typeface="微软雅黑" panose="020B0503020204020204" pitchFamily="34" charset="-122"/>
                <a:cs typeface="微软雅黑" panose="020B0503020204020204" pitchFamily="34" charset="-122"/>
              </a:rPr>
              <a:t>1</a:t>
            </a:r>
            <a:r>
              <a:rPr sz="1600" b="1" dirty="0" smtClean="0">
                <a:latin typeface="微软雅黑" panose="020B0503020204020204" pitchFamily="34" charset="-122"/>
                <a:ea typeface="微软雅黑" panose="020B0503020204020204" pitchFamily="34" charset="-122"/>
                <a:cs typeface="微软雅黑" panose="020B0503020204020204" pitchFamily="34" charset="-122"/>
              </a:rPr>
              <a:t>.确定是否选择使用第三方物流</a:t>
            </a:r>
          </a:p>
          <a:p>
            <a:pPr>
              <a:lnSpc>
                <a:spcPct val="150000"/>
              </a:lnSpc>
            </a:pPr>
            <a:r>
              <a:rPr sz="1600" dirty="0" smtClean="0">
                <a:latin typeface="微软雅黑" panose="020B0503020204020204" pitchFamily="34" charset="-122"/>
                <a:ea typeface="微软雅黑" panose="020B0503020204020204" pitchFamily="34" charset="-122"/>
                <a:cs typeface="微软雅黑" panose="020B0503020204020204" pitchFamily="34" charset="-122"/>
              </a:rPr>
              <a:t>（1）根据</a:t>
            </a:r>
            <a:r>
              <a:rPr sz="1600" b="1" dirty="0" smtClean="0">
                <a:latin typeface="微软雅黑" panose="020B0503020204020204" pitchFamily="34" charset="-122"/>
                <a:ea typeface="微软雅黑" panose="020B0503020204020204" pitchFamily="34" charset="-122"/>
                <a:cs typeface="微软雅黑" panose="020B0503020204020204" pitchFamily="34" charset="-122"/>
              </a:rPr>
              <a:t>企业产品物流特点</a:t>
            </a:r>
            <a:r>
              <a:rPr sz="1600" dirty="0" smtClean="0">
                <a:latin typeface="微软雅黑" panose="020B0503020204020204" pitchFamily="34" charset="-122"/>
                <a:ea typeface="微软雅黑" panose="020B0503020204020204" pitchFamily="34" charset="-122"/>
                <a:cs typeface="微软雅黑" panose="020B0503020204020204" pitchFamily="34" charset="-122"/>
              </a:rPr>
              <a:t>选择合适的第三方物流。</a:t>
            </a:r>
          </a:p>
          <a:p>
            <a:pPr>
              <a:lnSpc>
                <a:spcPct val="150000"/>
              </a:lnSpc>
            </a:pPr>
            <a:r>
              <a:rPr sz="1600" dirty="0" smtClean="0">
                <a:latin typeface="微软雅黑" panose="020B0503020204020204" pitchFamily="34" charset="-122"/>
                <a:ea typeface="微软雅黑" panose="020B0503020204020204" pitchFamily="34" charset="-122"/>
                <a:cs typeface="微软雅黑" panose="020B0503020204020204" pitchFamily="34" charset="-122"/>
              </a:rPr>
              <a:t>（</a:t>
            </a:r>
            <a:r>
              <a:rPr sz="1600" dirty="0">
                <a:latin typeface="微软雅黑" panose="020B0503020204020204" pitchFamily="34" charset="-122"/>
                <a:ea typeface="微软雅黑" panose="020B0503020204020204" pitchFamily="34" charset="-122"/>
                <a:cs typeface="微软雅黑" panose="020B0503020204020204" pitchFamily="34" charset="-122"/>
              </a:rPr>
              <a:t>2）根据</a:t>
            </a:r>
            <a:r>
              <a:rPr sz="1600" b="1" dirty="0">
                <a:latin typeface="微软雅黑" panose="020B0503020204020204" pitchFamily="34" charset="-122"/>
                <a:ea typeface="微软雅黑" panose="020B0503020204020204" pitchFamily="34" charset="-122"/>
                <a:cs typeface="微软雅黑" panose="020B0503020204020204" pitchFamily="34" charset="-122"/>
              </a:rPr>
              <a:t>企业自身的产品特征</a:t>
            </a:r>
            <a:r>
              <a:rPr sz="1600" dirty="0">
                <a:latin typeface="微软雅黑" panose="020B0503020204020204" pitchFamily="34" charset="-122"/>
                <a:ea typeface="微软雅黑" panose="020B0503020204020204" pitchFamily="34" charset="-122"/>
                <a:cs typeface="微软雅黑" panose="020B0503020204020204" pitchFamily="34" charset="-122"/>
              </a:rPr>
              <a:t>选择合适的第三方物流提供商。 </a:t>
            </a:r>
          </a:p>
          <a:p>
            <a:pPr>
              <a:lnSpc>
                <a:spcPct val="150000"/>
              </a:lnSpc>
            </a:pPr>
            <a:r>
              <a:rPr sz="1600" dirty="0">
                <a:latin typeface="微软雅黑" panose="020B0503020204020204" pitchFamily="34" charset="-122"/>
                <a:ea typeface="微软雅黑" panose="020B0503020204020204" pitchFamily="34" charset="-122"/>
                <a:cs typeface="微软雅黑" panose="020B0503020204020204" pitchFamily="34" charset="-122"/>
              </a:rPr>
              <a:t>（3）</a:t>
            </a:r>
            <a:r>
              <a:rPr lang="zh-CN" sz="1600" b="1" dirty="0">
                <a:latin typeface="微软雅黑" panose="020B0503020204020204" pitchFamily="34" charset="-122"/>
                <a:ea typeface="微软雅黑" panose="020B0503020204020204" pitchFamily="34" charset="-122"/>
                <a:cs typeface="微软雅黑" panose="020B0503020204020204" pitchFamily="34" charset="-122"/>
              </a:rPr>
              <a:t>对物流水平要求高，对物流管理要求严格的</a:t>
            </a:r>
            <a:r>
              <a:rPr sz="1600" dirty="0">
                <a:latin typeface="微软雅黑" panose="020B0503020204020204" pitchFamily="34" charset="-122"/>
                <a:ea typeface="微软雅黑" panose="020B0503020204020204" pitchFamily="34" charset="-122"/>
                <a:cs typeface="微软雅黑" panose="020B0503020204020204" pitchFamily="34" charset="-122"/>
              </a:rPr>
              <a:t>，</a:t>
            </a:r>
            <a:r>
              <a:rPr sz="1600" dirty="0" err="1">
                <a:latin typeface="微软雅黑" panose="020B0503020204020204" pitchFamily="34" charset="-122"/>
                <a:ea typeface="微软雅黑" panose="020B0503020204020204" pitchFamily="34" charset="-122"/>
                <a:cs typeface="微软雅黑" panose="020B0503020204020204" pitchFamily="34" charset="-122"/>
              </a:rPr>
              <a:t>可以选择像捷利物流这样的专业化第三方物流企业</a:t>
            </a:r>
            <a:r>
              <a:rPr sz="1600" dirty="0">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r>
              <a:rPr sz="1600" dirty="0">
                <a:latin typeface="微软雅黑" panose="020B0503020204020204" pitchFamily="34" charset="-122"/>
                <a:ea typeface="微软雅黑" panose="020B0503020204020204" pitchFamily="34" charset="-122"/>
                <a:cs typeface="微软雅黑" panose="020B0503020204020204" pitchFamily="34" charset="-122"/>
              </a:rPr>
              <a:t>（4）</a:t>
            </a:r>
            <a:r>
              <a:rPr sz="1600" b="1" dirty="0">
                <a:latin typeface="微软雅黑" panose="020B0503020204020204" pitchFamily="34" charset="-122"/>
                <a:ea typeface="微软雅黑" panose="020B0503020204020204" pitchFamily="34" charset="-122"/>
                <a:cs typeface="微软雅黑" panose="020B0503020204020204" pitchFamily="34" charset="-122"/>
              </a:rPr>
              <a:t>对信息流、资金流、物流三流合一有要求的企业</a:t>
            </a:r>
            <a:r>
              <a:rPr sz="1600" dirty="0">
                <a:latin typeface="微软雅黑" panose="020B0503020204020204" pitchFamily="34" charset="-122"/>
                <a:ea typeface="微软雅黑" panose="020B0503020204020204" pitchFamily="34" charset="-122"/>
                <a:cs typeface="微软雅黑" panose="020B0503020204020204" pitchFamily="34" charset="-122"/>
              </a:rPr>
              <a:t>，应该选择第三方物流的方式。</a:t>
            </a:r>
          </a:p>
          <a:p>
            <a:pPr>
              <a:lnSpc>
                <a:spcPct val="150000"/>
              </a:lnSpc>
            </a:pPr>
            <a:r>
              <a:rPr sz="1600" dirty="0">
                <a:latin typeface="微软雅黑" panose="020B0503020204020204" pitchFamily="34" charset="-122"/>
                <a:ea typeface="微软雅黑" panose="020B0503020204020204" pitchFamily="34" charset="-122"/>
                <a:cs typeface="微软雅黑" panose="020B0503020204020204" pitchFamily="34" charset="-122"/>
              </a:rPr>
              <a:t>（5）</a:t>
            </a:r>
            <a:r>
              <a:rPr sz="1600" b="1" dirty="0">
                <a:latin typeface="微软雅黑" panose="020B0503020204020204" pitchFamily="34" charset="-122"/>
                <a:ea typeface="微软雅黑" panose="020B0503020204020204" pitchFamily="34" charset="-122"/>
                <a:cs typeface="微软雅黑" panose="020B0503020204020204" pitchFamily="34" charset="-122"/>
              </a:rPr>
              <a:t>对物流要求提供集成化、系统化服务的企业</a:t>
            </a:r>
            <a:r>
              <a:rPr sz="1600" dirty="0">
                <a:latin typeface="微软雅黑" panose="020B0503020204020204" pitchFamily="34" charset="-122"/>
                <a:ea typeface="微软雅黑" panose="020B0503020204020204" pitchFamily="34" charset="-122"/>
                <a:cs typeface="微软雅黑" panose="020B0503020204020204" pitchFamily="34" charset="-122"/>
              </a:rPr>
              <a:t>，应该选择专业化的第三方物流公司来完成自己企业的物流。</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953135"/>
            <a:chOff x="152400" y="413694"/>
            <a:chExt cx="10290175" cy="905828"/>
          </a:xfrm>
        </p:grpSpPr>
        <p:sp>
          <p:nvSpPr>
            <p:cNvPr id="5126" name="文本框 57"/>
            <p:cNvSpPr txBox="1">
              <a:spLocks noChangeArrowheads="1"/>
            </p:cNvSpPr>
            <p:nvPr/>
          </p:nvSpPr>
          <p:spPr bwMode="auto">
            <a:xfrm>
              <a:off x="239607" y="413694"/>
              <a:ext cx="8416714" cy="905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三、第三方物流的选择与实施 </a:t>
              </a:r>
            </a:p>
            <a:p>
              <a:pPr>
                <a:lnSpc>
                  <a:spcPct val="100000"/>
                </a:lnSpc>
                <a:spcBef>
                  <a:spcPct val="0"/>
                </a:spcBef>
                <a:buFontTx/>
                <a:buNone/>
              </a:pP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03246" y="1217346"/>
            <a:ext cx="8352790" cy="2584450"/>
          </a:xfrm>
          <a:prstGeom prst="rect">
            <a:avLst/>
          </a:prstGeom>
          <a:noFill/>
        </p:spPr>
        <p:txBody>
          <a:bodyPr wrap="square" rtlCol="0" anchor="t">
            <a:spAutoFit/>
          </a:bodyPr>
          <a:lstStyle/>
          <a:p>
            <a:pPr>
              <a:lnSpc>
                <a:spcPct val="150000"/>
              </a:lnSpc>
            </a:pPr>
            <a:r>
              <a:rPr b="1" dirty="0">
                <a:latin typeface="微软雅黑" panose="020B0503020204020204" pitchFamily="34" charset="-122"/>
                <a:ea typeface="微软雅黑" panose="020B0503020204020204" pitchFamily="34" charset="-122"/>
                <a:cs typeface="微软雅黑" panose="020B0503020204020204" pitchFamily="34" charset="-122"/>
              </a:rPr>
              <a:t>2.选择和使用第三方物流</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（1）决策时首先要组成一个外包物流的决策团。</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（2）选择外包的物流功能。</a:t>
            </a:r>
          </a:p>
          <a:p>
            <a:pPr>
              <a:lnSpc>
                <a:spcPct val="150000"/>
              </a:lnSpc>
            </a:pPr>
            <a:r>
              <a:rPr dirty="0">
                <a:latin typeface="微软雅黑" panose="020B0503020204020204" pitchFamily="34" charset="-122"/>
                <a:ea typeface="微软雅黑" panose="020B0503020204020204" pitchFamily="34" charset="-122"/>
                <a:cs typeface="微软雅黑" panose="020B0503020204020204" pitchFamily="34" charset="-122"/>
              </a:rPr>
              <a:t>（3）制定主要的选择准则。</a:t>
            </a:r>
          </a:p>
          <a:p>
            <a:pPr>
              <a:lnSpc>
                <a:spcPct val="150000"/>
              </a:lnSpc>
            </a:pPr>
            <a:r>
              <a:rPr lang="en-US" dirty="0">
                <a:latin typeface="微软雅黑" panose="020B0503020204020204" pitchFamily="34" charset="-122"/>
                <a:ea typeface="微软雅黑" panose="020B0503020204020204" pitchFamily="34" charset="-122"/>
                <a:cs typeface="微软雅黑" panose="020B0503020204020204" pitchFamily="34" charset="-122"/>
              </a:rPr>
              <a:t>      </a:t>
            </a:r>
            <a:r>
              <a:rPr dirty="0" err="1">
                <a:latin typeface="微软雅黑" panose="020B0503020204020204" pitchFamily="34" charset="-122"/>
                <a:ea typeface="微软雅黑" panose="020B0503020204020204" pitchFamily="34" charset="-122"/>
                <a:cs typeface="微软雅黑" panose="020B0503020204020204" pitchFamily="34" charset="-122"/>
              </a:rPr>
              <a:t>通过合理的筛选程序，经过调查、发函、评审等程序筛选出价格低、服务质量好、公司信誉高、有从业经验的第三方物流提供者</a:t>
            </a:r>
            <a:r>
              <a:rPr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44600" y="342199"/>
            <a:ext cx="4450066" cy="378950"/>
          </a:xfrm>
          <a:prstGeom prst="rect">
            <a:avLst/>
          </a:prstGeom>
        </p:spPr>
        <p:txBody>
          <a:bodyPr vert="horz" wrap="square" lIns="0" tIns="9525" rIns="0" bIns="0" rtlCol="0">
            <a:spAutoFit/>
          </a:bodyPr>
          <a:lstStyle/>
          <a:p>
            <a:pPr marL="9525">
              <a:spcBef>
                <a:spcPts val="75"/>
              </a:spcBef>
            </a:pPr>
            <a:r>
              <a:rPr kern="1200" dirty="0" err="1" smtClean="0">
                <a:solidFill>
                  <a:srgbClr val="01559F"/>
                </a:solidFill>
                <a:latin typeface="微软雅黑" panose="020B0503020204020204" pitchFamily="34" charset="-122"/>
                <a:ea typeface="微软雅黑" panose="020B0503020204020204" pitchFamily="34" charset="-122"/>
                <a:cs typeface="+mn-cs"/>
              </a:rPr>
              <a:t>企业回收物流的特点</a:t>
            </a:r>
            <a:endParaRPr kern="1200" dirty="0">
              <a:solidFill>
                <a:srgbClr val="01559F"/>
              </a:solidFill>
              <a:latin typeface="微软雅黑" panose="020B0503020204020204" pitchFamily="34" charset="-122"/>
              <a:ea typeface="微软雅黑" panose="020B0503020204020204" pitchFamily="34" charset="-122"/>
              <a:cs typeface="+mn-cs"/>
            </a:endParaRPr>
          </a:p>
        </p:txBody>
      </p:sp>
      <p:sp>
        <p:nvSpPr>
          <p:cNvPr id="7" name="object 7"/>
          <p:cNvSpPr txBox="1"/>
          <p:nvPr/>
        </p:nvSpPr>
        <p:spPr>
          <a:xfrm>
            <a:off x="7451979" y="4829486"/>
            <a:ext cx="147161" cy="142347"/>
          </a:xfrm>
          <a:prstGeom prst="rect">
            <a:avLst/>
          </a:prstGeom>
        </p:spPr>
        <p:txBody>
          <a:bodyPr vert="horz" wrap="square" lIns="0" tIns="3810" rIns="0" bIns="0" rtlCol="0">
            <a:spAutoFit/>
          </a:bodyPr>
          <a:lstStyle/>
          <a:p>
            <a:pPr marL="9525" defTabSz="685800">
              <a:spcBef>
                <a:spcPts val="30"/>
              </a:spcBef>
            </a:pPr>
            <a:r>
              <a:rPr sz="900" dirty="0">
                <a:solidFill>
                  <a:srgbClr val="8A8A8A"/>
                </a:solidFill>
                <a:latin typeface="Cambria"/>
                <a:cs typeface="Cambria"/>
              </a:rPr>
              <a:t>14</a:t>
            </a:r>
            <a:endParaRPr sz="900">
              <a:solidFill>
                <a:prstClr val="black"/>
              </a:solidFill>
              <a:latin typeface="Cambria"/>
              <a:cs typeface="Cambria"/>
            </a:endParaRPr>
          </a:p>
        </p:txBody>
      </p:sp>
      <p:sp>
        <p:nvSpPr>
          <p:cNvPr id="8" name="object 8"/>
          <p:cNvSpPr txBox="1">
            <a:spLocks noGrp="1"/>
          </p:cNvSpPr>
          <p:nvPr>
            <p:ph type="ftr" sz="quarter" idx="5"/>
          </p:nvPr>
        </p:nvSpPr>
        <p:spPr>
          <a:prstGeom prst="rect">
            <a:avLst/>
          </a:prstGeom>
        </p:spPr>
        <p:txBody>
          <a:bodyPr vert="horz" wrap="square" lIns="0" tIns="0" rIns="0" bIns="0" rtlCol="0">
            <a:spAutoFit/>
          </a:bodyPr>
          <a:lstStyle/>
          <a:p>
            <a:pPr marL="9525">
              <a:lnSpc>
                <a:spcPts val="1069"/>
              </a:lnSpc>
            </a:pPr>
            <a:r>
              <a:rPr spc="-4" dirty="0"/>
              <a:t>2020/1/10</a:t>
            </a:r>
          </a:p>
        </p:txBody>
      </p:sp>
      <p:sp>
        <p:nvSpPr>
          <p:cNvPr id="9" name="object 9"/>
          <p:cNvSpPr txBox="1"/>
          <p:nvPr/>
        </p:nvSpPr>
        <p:spPr>
          <a:xfrm>
            <a:off x="4220032" y="4839866"/>
            <a:ext cx="704850" cy="128240"/>
          </a:xfrm>
          <a:prstGeom prst="rect">
            <a:avLst/>
          </a:prstGeom>
        </p:spPr>
        <p:txBody>
          <a:bodyPr vert="horz" wrap="square" lIns="0" tIns="0" rIns="0" bIns="0" rtlCol="0">
            <a:spAutoFit/>
          </a:bodyPr>
          <a:lstStyle/>
          <a:p>
            <a:pPr marL="9525" defTabSz="685800">
              <a:lnSpc>
                <a:spcPts val="1028"/>
              </a:lnSpc>
            </a:pPr>
            <a:r>
              <a:rPr sz="900" dirty="0">
                <a:solidFill>
                  <a:srgbClr val="8A8A8A"/>
                </a:solidFill>
                <a:latin typeface="宋体"/>
                <a:cs typeface="宋体"/>
              </a:rPr>
              <a:t>企业物流管理</a:t>
            </a:r>
            <a:endParaRPr sz="900">
              <a:solidFill>
                <a:prstClr val="black"/>
              </a:solidFill>
              <a:latin typeface="宋体"/>
              <a:cs typeface="宋体"/>
            </a:endParaRPr>
          </a:p>
        </p:txBody>
      </p:sp>
      <p:sp>
        <p:nvSpPr>
          <p:cNvPr id="3" name="object 3"/>
          <p:cNvSpPr txBox="1"/>
          <p:nvPr/>
        </p:nvSpPr>
        <p:spPr>
          <a:xfrm>
            <a:off x="1544955" y="1101470"/>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4" name="object 4"/>
          <p:cNvSpPr txBox="1"/>
          <p:nvPr/>
        </p:nvSpPr>
        <p:spPr>
          <a:xfrm>
            <a:off x="1544955" y="1549526"/>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5" name="object 5"/>
          <p:cNvSpPr txBox="1"/>
          <p:nvPr/>
        </p:nvSpPr>
        <p:spPr>
          <a:xfrm>
            <a:off x="1544955" y="2765678"/>
            <a:ext cx="150019" cy="170239"/>
          </a:xfrm>
          <a:prstGeom prst="rect">
            <a:avLst/>
          </a:prstGeom>
        </p:spPr>
        <p:txBody>
          <a:bodyPr vert="horz" wrap="square" lIns="0" tIns="8573" rIns="0" bIns="0" rtlCol="0">
            <a:spAutoFit/>
          </a:bodyPr>
          <a:lstStyle/>
          <a:p>
            <a:pPr marL="9525" defTabSz="685800">
              <a:spcBef>
                <a:spcPts val="68"/>
              </a:spcBef>
            </a:pPr>
            <a:r>
              <a:rPr sz="1050" spc="-8" dirty="0">
                <a:solidFill>
                  <a:srgbClr val="51848E"/>
                </a:solidFill>
                <a:latin typeface="Wingdings 2"/>
                <a:cs typeface="Wingdings 2"/>
              </a:rPr>
              <a:t></a:t>
            </a:r>
            <a:endParaRPr sz="1050">
              <a:solidFill>
                <a:prstClr val="black"/>
              </a:solidFill>
              <a:latin typeface="Wingdings 2"/>
              <a:cs typeface="Wingdings 2"/>
            </a:endParaRPr>
          </a:p>
        </p:txBody>
      </p:sp>
      <p:sp>
        <p:nvSpPr>
          <p:cNvPr id="6" name="object 6"/>
          <p:cNvSpPr txBox="1">
            <a:spLocks noGrp="1"/>
          </p:cNvSpPr>
          <p:nvPr>
            <p:ph type="body" idx="1"/>
          </p:nvPr>
        </p:nvSpPr>
        <p:spPr>
          <a:xfrm>
            <a:off x="1694974" y="1060417"/>
            <a:ext cx="5887403" cy="2333972"/>
          </a:xfrm>
          <a:prstGeom prst="rect">
            <a:avLst/>
          </a:prstGeom>
        </p:spPr>
        <p:txBody>
          <a:bodyPr vert="horz" wrap="square" lIns="0" tIns="137160" rIns="0" bIns="0" rtlCol="0">
            <a:spAutoFit/>
          </a:bodyPr>
          <a:lstStyle/>
          <a:p>
            <a:pPr marL="9525" marR="264319" indent="541496">
              <a:lnSpc>
                <a:spcPct val="120000"/>
              </a:lnSpc>
              <a:spcBef>
                <a:spcPts val="503"/>
              </a:spcBef>
              <a:tabLst>
                <a:tab pos="948690" algn="l"/>
              </a:tabLst>
            </a:pPr>
            <a:r>
              <a:rPr lang="en-US" spc="19" dirty="0" smtClean="0">
                <a:solidFill>
                  <a:srgbClr val="0000FF"/>
                </a:solidFill>
                <a:latin typeface="华光黑变_CNKI" panose="02000500000000000000" pitchFamily="2" charset="-122"/>
                <a:ea typeface="华光黑变_CNKI" panose="02000500000000000000" pitchFamily="2" charset="-122"/>
              </a:rPr>
              <a:t>1.</a:t>
            </a:r>
            <a:r>
              <a:rPr spc="19" dirty="0" smtClean="0">
                <a:solidFill>
                  <a:srgbClr val="0000FF"/>
                </a:solidFill>
                <a:latin typeface="华光黑变_CNKI" panose="02000500000000000000" pitchFamily="2" charset="-122"/>
                <a:ea typeface="华光黑变_CNKI" panose="02000500000000000000" pitchFamily="2" charset="-122"/>
              </a:rPr>
              <a:t>逆</a:t>
            </a:r>
            <a:r>
              <a:rPr spc="15" dirty="0" smtClean="0">
                <a:solidFill>
                  <a:srgbClr val="0000FF"/>
                </a:solidFill>
                <a:latin typeface="华光黑变_CNKI" panose="02000500000000000000" pitchFamily="2" charset="-122"/>
                <a:ea typeface="华光黑变_CNKI" panose="02000500000000000000" pitchFamily="2" charset="-122"/>
              </a:rPr>
              <a:t>向</a:t>
            </a:r>
            <a:r>
              <a:rPr dirty="0" smtClean="0">
                <a:solidFill>
                  <a:srgbClr val="0000FF"/>
                </a:solidFill>
                <a:latin typeface="华光黑变_CNKI" panose="02000500000000000000" pitchFamily="2" charset="-122"/>
                <a:ea typeface="华光黑变_CNKI" panose="02000500000000000000" pitchFamily="2" charset="-122"/>
              </a:rPr>
              <a:t>性</a:t>
            </a:r>
            <a:r>
              <a:rPr lang="en-US" dirty="0">
                <a:solidFill>
                  <a:srgbClr val="0000FF"/>
                </a:solidFill>
                <a:latin typeface="华光黑变_CNKI" panose="02000500000000000000" pitchFamily="2" charset="-122"/>
                <a:ea typeface="华光黑变_CNKI" panose="02000500000000000000" pitchFamily="2" charset="-122"/>
              </a:rPr>
              <a:t> </a:t>
            </a:r>
            <a:endParaRPr lang="en-US" dirty="0" smtClean="0">
              <a:solidFill>
                <a:srgbClr val="0000FF"/>
              </a:solidFill>
              <a:latin typeface="华光黑变_CNKI" panose="02000500000000000000" pitchFamily="2" charset="-122"/>
              <a:ea typeface="华光黑变_CNKI" panose="02000500000000000000" pitchFamily="2" charset="-122"/>
            </a:endParaRPr>
          </a:p>
          <a:p>
            <a:pPr marL="9525" marR="264319" indent="541496">
              <a:lnSpc>
                <a:spcPct val="120000"/>
              </a:lnSpc>
              <a:spcBef>
                <a:spcPts val="503"/>
              </a:spcBef>
              <a:tabLst>
                <a:tab pos="948690" algn="l"/>
              </a:tabLst>
            </a:pPr>
            <a:r>
              <a:rPr lang="en-US" spc="19" dirty="0" smtClean="0">
                <a:solidFill>
                  <a:srgbClr val="0000FF"/>
                </a:solidFill>
                <a:latin typeface="华光黑变_CNKI" panose="02000500000000000000" pitchFamily="2" charset="-122"/>
                <a:ea typeface="华光黑变_CNKI" panose="02000500000000000000" pitchFamily="2" charset="-122"/>
              </a:rPr>
              <a:t>2</a:t>
            </a:r>
            <a:r>
              <a:rPr lang="en-US" spc="19" dirty="0">
                <a:solidFill>
                  <a:srgbClr val="0000FF"/>
                </a:solidFill>
                <a:latin typeface="华光黑变_CNKI" panose="02000500000000000000" pitchFamily="2" charset="-122"/>
                <a:ea typeface="华光黑变_CNKI" panose="02000500000000000000" pitchFamily="2" charset="-122"/>
              </a:rPr>
              <a:t>.</a:t>
            </a:r>
            <a:r>
              <a:rPr dirty="0" smtClean="0">
                <a:solidFill>
                  <a:srgbClr val="0000FF"/>
                </a:solidFill>
                <a:latin typeface="华光黑变_CNKI" panose="02000500000000000000" pitchFamily="2" charset="-122"/>
                <a:ea typeface="华光黑变_CNKI" panose="02000500000000000000" pitchFamily="2" charset="-122"/>
              </a:rPr>
              <a:t>分散性</a:t>
            </a:r>
            <a:endParaRPr lang="en-US" dirty="0" smtClean="0">
              <a:solidFill>
                <a:srgbClr val="0000FF"/>
              </a:solidFill>
              <a:latin typeface="华光黑变_CNKI" panose="02000500000000000000" pitchFamily="2" charset="-122"/>
              <a:ea typeface="华光黑变_CNKI" panose="02000500000000000000" pitchFamily="2" charset="-122"/>
            </a:endParaRPr>
          </a:p>
          <a:p>
            <a:pPr marL="9525" marR="264319" indent="541496">
              <a:lnSpc>
                <a:spcPct val="120000"/>
              </a:lnSpc>
              <a:spcBef>
                <a:spcPts val="503"/>
              </a:spcBef>
              <a:tabLst>
                <a:tab pos="948690" algn="l"/>
              </a:tabLst>
            </a:pPr>
            <a:r>
              <a:rPr lang="en-US" altLang="zh-CN" dirty="0" smtClean="0">
                <a:solidFill>
                  <a:srgbClr val="0000FF"/>
                </a:solidFill>
                <a:latin typeface="华光黑变_CNKI" panose="02000500000000000000" pitchFamily="2" charset="-122"/>
                <a:ea typeface="华光黑变_CNKI" panose="02000500000000000000" pitchFamily="2" charset="-122"/>
              </a:rPr>
              <a:t>3</a:t>
            </a:r>
            <a:r>
              <a:rPr lang="en-US" altLang="zh-CN" dirty="0">
                <a:solidFill>
                  <a:srgbClr val="0000FF"/>
                </a:solidFill>
                <a:latin typeface="华光黑变_CNKI" panose="02000500000000000000" pitchFamily="2" charset="-122"/>
                <a:ea typeface="华光黑变_CNKI" panose="02000500000000000000" pitchFamily="2" charset="-122"/>
              </a:rPr>
              <a:t>.</a:t>
            </a:r>
            <a:r>
              <a:rPr lang="zh-CN" altLang="en-US" dirty="0">
                <a:solidFill>
                  <a:srgbClr val="0000FF"/>
                </a:solidFill>
                <a:latin typeface="华光黑变_CNKI" panose="02000500000000000000" pitchFamily="2" charset="-122"/>
                <a:ea typeface="华光黑变_CNKI" panose="02000500000000000000" pitchFamily="2" charset="-122"/>
              </a:rPr>
              <a:t>复杂性  </a:t>
            </a:r>
            <a:endParaRPr lang="en-US" altLang="zh-CN" dirty="0" smtClean="0">
              <a:solidFill>
                <a:srgbClr val="0000FF"/>
              </a:solidFill>
              <a:latin typeface="华光黑变_CNKI" panose="02000500000000000000" pitchFamily="2" charset="-122"/>
              <a:ea typeface="华光黑变_CNKI" panose="02000500000000000000" pitchFamily="2" charset="-122"/>
            </a:endParaRPr>
          </a:p>
          <a:p>
            <a:pPr marL="9525" marR="264319" indent="541496">
              <a:lnSpc>
                <a:spcPct val="120000"/>
              </a:lnSpc>
              <a:spcBef>
                <a:spcPts val="503"/>
              </a:spcBef>
              <a:tabLst>
                <a:tab pos="948690" algn="l"/>
              </a:tabLst>
            </a:pPr>
            <a:r>
              <a:rPr lang="en-US" altLang="zh-CN" dirty="0" smtClean="0">
                <a:solidFill>
                  <a:srgbClr val="0000FF"/>
                </a:solidFill>
                <a:latin typeface="华光黑变_CNKI" panose="02000500000000000000" pitchFamily="2" charset="-122"/>
                <a:ea typeface="华光黑变_CNKI" panose="02000500000000000000" pitchFamily="2" charset="-122"/>
              </a:rPr>
              <a:t>4</a:t>
            </a:r>
            <a:r>
              <a:rPr lang="en-US" altLang="zh-CN" dirty="0">
                <a:solidFill>
                  <a:srgbClr val="0000FF"/>
                </a:solidFill>
                <a:latin typeface="华光黑变_CNKI" panose="02000500000000000000" pitchFamily="2" charset="-122"/>
                <a:ea typeface="华光黑变_CNKI" panose="02000500000000000000" pitchFamily="2" charset="-122"/>
              </a:rPr>
              <a:t>.</a:t>
            </a:r>
            <a:r>
              <a:rPr lang="zh-CN" altLang="en-US" dirty="0">
                <a:solidFill>
                  <a:srgbClr val="0000FF"/>
                </a:solidFill>
                <a:latin typeface="华光黑变_CNKI" panose="02000500000000000000" pitchFamily="2" charset="-122"/>
                <a:ea typeface="华光黑变_CNKI" panose="02000500000000000000" pitchFamily="2" charset="-122"/>
              </a:rPr>
              <a:t>缓慢性</a:t>
            </a:r>
            <a:endParaRPr lang="en-US" altLang="zh-CN" dirty="0">
              <a:solidFill>
                <a:srgbClr val="0000FF"/>
              </a:solidFill>
              <a:latin typeface="华光黑变_CNKI" panose="02000500000000000000" pitchFamily="2" charset="-122"/>
              <a:ea typeface="华光黑变_CNKI" panose="02000500000000000000" pitchFamily="2" charset="-122"/>
            </a:endParaRPr>
          </a:p>
          <a:p>
            <a:pPr marL="9525" marR="264319" indent="541496">
              <a:lnSpc>
                <a:spcPct val="120000"/>
              </a:lnSpc>
              <a:spcBef>
                <a:spcPts val="503"/>
              </a:spcBef>
              <a:tabLst>
                <a:tab pos="948690" algn="l"/>
              </a:tabLst>
            </a:pPr>
            <a:r>
              <a:rPr lang="en-US" altLang="zh-CN" dirty="0">
                <a:solidFill>
                  <a:srgbClr val="0000FF"/>
                </a:solidFill>
                <a:latin typeface="华光黑变_CNKI" panose="02000500000000000000" pitchFamily="2" charset="-122"/>
                <a:ea typeface="华光黑变_CNKI" panose="02000500000000000000" pitchFamily="2" charset="-122"/>
              </a:rPr>
              <a:t>5.</a:t>
            </a:r>
            <a:r>
              <a:rPr lang="zh-CN" altLang="en-US" dirty="0">
                <a:solidFill>
                  <a:srgbClr val="0000FF"/>
                </a:solidFill>
                <a:latin typeface="华光黑变_CNKI" panose="02000500000000000000" pitchFamily="2" charset="-122"/>
                <a:ea typeface="华光黑变_CNKI" panose="02000500000000000000" pitchFamily="2" charset="-122"/>
              </a:rPr>
              <a:t>费用高</a:t>
            </a:r>
            <a:endParaRPr dirty="0">
              <a:solidFill>
                <a:srgbClr val="0000FF"/>
              </a:solidFill>
              <a:latin typeface="华光黑变_CNKI" panose="02000500000000000000" pitchFamily="2" charset="-122"/>
              <a:ea typeface="华光黑变_CNKI" panose="02000500000000000000" pitchFamily="2" charset="-122"/>
            </a:endParaRPr>
          </a:p>
        </p:txBody>
      </p:sp>
    </p:spTree>
    <p:extLst>
      <p:ext uri="{BB962C8B-B14F-4D97-AF65-F5344CB8AC3E}">
        <p14:creationId xmlns:p14="http://schemas.microsoft.com/office/powerpoint/2010/main" val="36882882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13987" y="-762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dirty="0">
              <a:solidFill>
                <a:srgbClr val="000000"/>
              </a:solidFill>
            </a:endParaRPr>
          </a:p>
        </p:txBody>
      </p:sp>
      <p:sp>
        <p:nvSpPr>
          <p:cNvPr id="3" name="标题 1"/>
          <p:cNvSpPr txBox="1"/>
          <p:nvPr/>
        </p:nvSpPr>
        <p:spPr>
          <a:xfrm>
            <a:off x="1467394" y="2214506"/>
            <a:ext cx="1861654" cy="1530443"/>
          </a:xfrm>
          <a:prstGeom prst="rect">
            <a:avLst/>
          </a:prstGeom>
          <a:noFill/>
          <a:ln cap="sq">
            <a:noFill/>
          </a:ln>
          <a:effectLst/>
        </p:spPr>
        <p:txBody>
          <a:bodyPr vert="horz" wrap="square" lIns="48006" tIns="24003" rIns="48006" bIns="24003" rtlCol="0" anchor="ctr"/>
          <a:lstStyle/>
          <a:p>
            <a:pPr defTabSz="685800"/>
            <a:r>
              <a:rPr kumimoji="1" lang="en-US" altLang="zh-CN" sz="8625" dirty="0">
                <a:ln w="12700">
                  <a:noFill/>
                </a:ln>
                <a:solidFill>
                  <a:srgbClr val="000000">
                    <a:alpha val="5000"/>
                  </a:srgbClr>
                </a:solidFill>
                <a:latin typeface="OPPOSans H"/>
                <a:ea typeface="OPPOSans H"/>
                <a:cs typeface="OPPOSans H"/>
              </a:rPr>
              <a:t>01</a:t>
            </a:r>
            <a:endParaRPr kumimoji="1" lang="zh-CN" altLang="en-US" sz="1350" dirty="0">
              <a:solidFill>
                <a:srgbClr val="000000"/>
              </a:solidFill>
            </a:endParaRPr>
          </a:p>
        </p:txBody>
      </p:sp>
      <p:sp>
        <p:nvSpPr>
          <p:cNvPr id="4" name="标题 1"/>
          <p:cNvSpPr txBox="1"/>
          <p:nvPr/>
        </p:nvSpPr>
        <p:spPr>
          <a:xfrm>
            <a:off x="403928" y="2478582"/>
            <a:ext cx="2365532" cy="1467095"/>
          </a:xfrm>
          <a:prstGeom prst="rect">
            <a:avLst/>
          </a:prstGeom>
          <a:noFill/>
          <a:ln cap="sq">
            <a:noFill/>
          </a:ln>
          <a:effectLst/>
        </p:spPr>
        <p:txBody>
          <a:bodyPr vert="horz" wrap="square" lIns="48006" tIns="24003" rIns="48006" bIns="24003"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客户细分：物流企业根据客户的规模、行业、需求特点等因素，将客户进行细分。通过客户细分，物流企业可以更好地了解不同客户群体的需求和特点，</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为客户提供更加精准的物流服务</a:t>
            </a:r>
            <a:endParaRPr kumimoji="1" lang="zh-CN" altLang="en-US" sz="1200" b="1" dirty="0">
              <a:latin typeface="微软雅黑" panose="020B0503020204020204" pitchFamily="34" charset="-122"/>
              <a:ea typeface="微软雅黑" panose="020B0503020204020204" pitchFamily="34" charset="-122"/>
            </a:endParaRPr>
          </a:p>
        </p:txBody>
      </p:sp>
      <p:sp>
        <p:nvSpPr>
          <p:cNvPr id="5" name="标题 1"/>
          <p:cNvSpPr txBox="1"/>
          <p:nvPr/>
        </p:nvSpPr>
        <p:spPr>
          <a:xfrm>
            <a:off x="682171" y="1723690"/>
            <a:ext cx="609446" cy="609446"/>
          </a:xfrm>
          <a:prstGeom prst="ellipse">
            <a:avLst/>
          </a:prstGeom>
          <a:solidFill>
            <a:schemeClr val="accent1"/>
          </a:solidFill>
          <a:ln cap="sq">
            <a:noFill/>
            <a:prstDash val="solid"/>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827617" y="1869136"/>
            <a:ext cx="318555" cy="318555"/>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7" name="标题 1"/>
          <p:cNvSpPr txBox="1"/>
          <p:nvPr/>
        </p:nvSpPr>
        <p:spPr>
          <a:xfrm>
            <a:off x="4205235" y="2214506"/>
            <a:ext cx="1861654" cy="1530443"/>
          </a:xfrm>
          <a:prstGeom prst="rect">
            <a:avLst/>
          </a:prstGeom>
          <a:noFill/>
          <a:ln cap="sq">
            <a:noFill/>
          </a:ln>
          <a:effectLst/>
        </p:spPr>
        <p:txBody>
          <a:bodyPr vert="horz" wrap="square" lIns="48006" tIns="24003" rIns="48006" bIns="24003" rtlCol="0" anchor="ctr"/>
          <a:lstStyle/>
          <a:p>
            <a:pPr defTabSz="685800"/>
            <a:r>
              <a:rPr kumimoji="1" lang="en-US" altLang="zh-CN" sz="8625">
                <a:ln w="12700">
                  <a:noFill/>
                </a:ln>
                <a:solidFill>
                  <a:srgbClr val="000000">
                    <a:alpha val="5000"/>
                  </a:srgbClr>
                </a:solidFill>
                <a:latin typeface="OPPOSans H"/>
                <a:ea typeface="OPPOSans H"/>
                <a:cs typeface="OPPOSans H"/>
              </a:rPr>
              <a:t>02</a:t>
            </a:r>
            <a:endParaRPr kumimoji="1" lang="zh-CN" altLang="en-US" sz="1350">
              <a:solidFill>
                <a:srgbClr val="000000"/>
              </a:solidFill>
            </a:endParaRPr>
          </a:p>
        </p:txBody>
      </p:sp>
      <p:sp>
        <p:nvSpPr>
          <p:cNvPr id="8" name="标题 1"/>
          <p:cNvSpPr txBox="1"/>
          <p:nvPr/>
        </p:nvSpPr>
        <p:spPr>
          <a:xfrm>
            <a:off x="3160691" y="2520891"/>
            <a:ext cx="2437574" cy="1467095"/>
          </a:xfrm>
          <a:prstGeom prst="rect">
            <a:avLst/>
          </a:prstGeom>
          <a:noFill/>
          <a:ln cap="sq">
            <a:noFill/>
          </a:ln>
          <a:effectLst/>
        </p:spPr>
        <p:txBody>
          <a:bodyPr vert="horz" wrap="square" lIns="48006" tIns="24003" rIns="48006" bIns="24003" rtlCol="0" anchor="t"/>
          <a:lstStyle/>
          <a:p>
            <a:pP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客户满意度提升：物流企业通过提供高质量的物流服务、及时有效的客户服务、个性化的物流解决方案等方式，提高客户的满意度</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9" name="标题 1"/>
          <p:cNvSpPr txBox="1"/>
          <p:nvPr/>
        </p:nvSpPr>
        <p:spPr>
          <a:xfrm>
            <a:off x="3462418" y="1723690"/>
            <a:ext cx="609446" cy="609446"/>
          </a:xfrm>
          <a:prstGeom prst="ellipse">
            <a:avLst/>
          </a:prstGeom>
          <a:solidFill>
            <a:schemeClr val="accent1"/>
          </a:solidFill>
          <a:ln cap="sq">
            <a:noFill/>
            <a:prstDash val="solid"/>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0" name="标题 1"/>
          <p:cNvSpPr txBox="1"/>
          <p:nvPr/>
        </p:nvSpPr>
        <p:spPr>
          <a:xfrm>
            <a:off x="3607863" y="1878291"/>
            <a:ext cx="318555" cy="300245"/>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11" name="标题 1"/>
          <p:cNvSpPr txBox="1"/>
          <p:nvPr/>
        </p:nvSpPr>
        <p:spPr>
          <a:xfrm>
            <a:off x="6943075" y="2214506"/>
            <a:ext cx="1861654" cy="1530443"/>
          </a:xfrm>
          <a:prstGeom prst="rect">
            <a:avLst/>
          </a:prstGeom>
          <a:noFill/>
          <a:ln cap="sq">
            <a:noFill/>
          </a:ln>
          <a:effectLst/>
        </p:spPr>
        <p:txBody>
          <a:bodyPr vert="horz" wrap="square" lIns="48006" tIns="24003" rIns="48006" bIns="24003" rtlCol="0" anchor="ctr"/>
          <a:lstStyle/>
          <a:p>
            <a:pPr defTabSz="685800"/>
            <a:r>
              <a:rPr kumimoji="1" lang="en-US" altLang="zh-CN" sz="8625">
                <a:ln w="12700">
                  <a:noFill/>
                </a:ln>
                <a:solidFill>
                  <a:srgbClr val="000000">
                    <a:alpha val="5000"/>
                  </a:srgbClr>
                </a:solidFill>
                <a:latin typeface="OPPOSans H"/>
                <a:ea typeface="OPPOSans H"/>
                <a:cs typeface="OPPOSans H"/>
              </a:rPr>
              <a:t>03</a:t>
            </a:r>
            <a:endParaRPr kumimoji="1" lang="zh-CN" altLang="en-US" sz="1350">
              <a:solidFill>
                <a:srgbClr val="000000"/>
              </a:solidFill>
            </a:endParaRPr>
          </a:p>
        </p:txBody>
      </p:sp>
      <p:sp>
        <p:nvSpPr>
          <p:cNvPr id="12" name="标题 1"/>
          <p:cNvSpPr txBox="1"/>
          <p:nvPr/>
        </p:nvSpPr>
        <p:spPr>
          <a:xfrm>
            <a:off x="6157853" y="2577220"/>
            <a:ext cx="2587116" cy="1467095"/>
          </a:xfrm>
          <a:prstGeom prst="rect">
            <a:avLst/>
          </a:prstGeom>
          <a:noFill/>
          <a:ln cap="sq">
            <a:noFill/>
          </a:ln>
          <a:effectLst/>
        </p:spPr>
        <p:txBody>
          <a:bodyPr vert="horz" wrap="square" lIns="48006" tIns="24003" rIns="48006" bIns="24003" rtlCol="0" anchor="t"/>
          <a:lstStyle/>
          <a:p>
            <a:pP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客户忠诚度培养：物流企业通过建立客户忠诚度计划、提供优惠政策、加强与客户的沟通与交流等方式，培养客户的忠诚度</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13" name="标题 1"/>
          <p:cNvSpPr txBox="1"/>
          <p:nvPr/>
        </p:nvSpPr>
        <p:spPr>
          <a:xfrm>
            <a:off x="6242665" y="1723690"/>
            <a:ext cx="609446" cy="609446"/>
          </a:xfrm>
          <a:prstGeom prst="ellipse">
            <a:avLst/>
          </a:prstGeom>
          <a:solidFill>
            <a:schemeClr val="accent1"/>
          </a:solidFill>
          <a:ln cap="sq">
            <a:noFill/>
            <a:prstDash val="solid"/>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4" name="标题 1"/>
          <p:cNvSpPr txBox="1"/>
          <p:nvPr/>
        </p:nvSpPr>
        <p:spPr>
          <a:xfrm>
            <a:off x="6388110" y="1874274"/>
            <a:ext cx="318555" cy="308279"/>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15" name="标题 1"/>
          <p:cNvSpPr txBox="1"/>
          <p:nvPr/>
        </p:nvSpPr>
        <p:spPr>
          <a:xfrm>
            <a:off x="827617" y="451387"/>
            <a:ext cx="8143875" cy="351000"/>
          </a:xfrm>
          <a:prstGeom prst="rect">
            <a:avLst/>
          </a:prstGeom>
          <a:noFill/>
          <a:ln>
            <a:noFill/>
          </a:ln>
        </p:spPr>
        <p:txBody>
          <a:bodyPr vert="horz" wrap="square" lIns="0" tIns="0" rIns="0" bIns="0" rtlCol="0" anchor="ctr"/>
          <a:lstStyle/>
          <a:p>
            <a:pPr lvl="0">
              <a:spcBef>
                <a:spcPct val="0"/>
              </a:spcBef>
              <a:spcAft>
                <a:spcPts val="1200"/>
              </a:spcAft>
            </a:pPr>
            <a:r>
              <a:rPr lang="zh-CN" altLang="en-US" sz="2800" b="1" dirty="0">
                <a:solidFill>
                  <a:srgbClr val="0474B6"/>
                </a:solidFill>
                <a:latin typeface="华文楷体" panose="02010600040101010101" pitchFamily="2" charset="-122"/>
                <a:ea typeface="华文楷体" panose="02010600040101010101" pitchFamily="2" charset="-122"/>
                <a:sym typeface="+mn-ea"/>
              </a:rPr>
              <a:t>四</a:t>
            </a:r>
            <a:r>
              <a:rPr lang="zh-CN" altLang="en-US" sz="2800" b="1" dirty="0" smtClean="0">
                <a:solidFill>
                  <a:srgbClr val="0474B6"/>
                </a:solidFill>
                <a:latin typeface="华文楷体" panose="02010600040101010101" pitchFamily="2" charset="-122"/>
                <a:ea typeface="华文楷体" panose="02010600040101010101" pitchFamily="2" charset="-122"/>
                <a:sym typeface="+mn-ea"/>
              </a:rPr>
              <a:t>、</a:t>
            </a:r>
            <a:r>
              <a:rPr lang="zh-CN" altLang="en-US" sz="2800" b="1" dirty="0">
                <a:solidFill>
                  <a:srgbClr val="0474B6"/>
                </a:solidFill>
                <a:latin typeface="华文楷体" panose="02010600040101010101" pitchFamily="2" charset="-122"/>
                <a:ea typeface="华文楷体" panose="02010600040101010101" pitchFamily="2" charset="-122"/>
                <a:sym typeface="+mn-ea"/>
              </a:rPr>
              <a:t>第三方</a:t>
            </a:r>
            <a:r>
              <a:rPr lang="zh-CN" altLang="en-US" sz="2800" b="1" dirty="0" smtClean="0">
                <a:solidFill>
                  <a:srgbClr val="0474B6"/>
                </a:solidFill>
                <a:latin typeface="华文楷体" panose="02010600040101010101" pitchFamily="2" charset="-122"/>
                <a:ea typeface="华文楷体" panose="02010600040101010101" pitchFamily="2" charset="-122"/>
                <a:sym typeface="+mn-ea"/>
              </a:rPr>
              <a:t>物流</a:t>
            </a:r>
            <a:r>
              <a:rPr lang="zh-CN" altLang="en-US" sz="2800" b="1" dirty="0">
                <a:solidFill>
                  <a:srgbClr val="0474B6"/>
                </a:solidFill>
                <a:latin typeface="华文楷体" panose="02010600040101010101" pitchFamily="2" charset="-122"/>
                <a:ea typeface="华文楷体" panose="02010600040101010101" pitchFamily="2" charset="-122"/>
                <a:sym typeface="+mn-ea"/>
              </a:rPr>
              <a:t>企业</a:t>
            </a:r>
            <a:r>
              <a:rPr lang="zh-CN" altLang="en-US" sz="2800" b="1" dirty="0" smtClean="0">
                <a:solidFill>
                  <a:srgbClr val="0474B6"/>
                </a:solidFill>
                <a:latin typeface="华文楷体" panose="02010600040101010101" pitchFamily="2" charset="-122"/>
                <a:ea typeface="华文楷体" panose="02010600040101010101" pitchFamily="2" charset="-122"/>
                <a:sym typeface="+mn-ea"/>
              </a:rPr>
              <a:t>的</a:t>
            </a:r>
            <a:r>
              <a:rPr lang="zh-CN" altLang="en-US" sz="2800" b="1" dirty="0">
                <a:solidFill>
                  <a:srgbClr val="0474B6"/>
                </a:solidFill>
                <a:latin typeface="华文楷体" panose="02010600040101010101" pitchFamily="2" charset="-122"/>
                <a:ea typeface="华文楷体" panose="02010600040101010101" pitchFamily="2" charset="-122"/>
                <a:sym typeface="+mn-ea"/>
              </a:rPr>
              <a:t>管理</a:t>
            </a:r>
            <a:r>
              <a:rPr lang="zh-CN" altLang="en-US" sz="2800" b="1" dirty="0" smtClean="0">
                <a:solidFill>
                  <a:srgbClr val="0474B6"/>
                </a:solidFill>
                <a:latin typeface="华文楷体" panose="02010600040101010101" pitchFamily="2" charset="-122"/>
                <a:ea typeface="华文楷体" panose="02010600040101010101" pitchFamily="2" charset="-122"/>
                <a:sym typeface="+mn-ea"/>
              </a:rPr>
              <a:t>策略</a:t>
            </a:r>
            <a:endParaRPr lang="zh-CN" altLang="en-US" sz="2800" b="1" dirty="0">
              <a:solidFill>
                <a:srgbClr val="0474B6"/>
              </a:solidFill>
              <a:latin typeface="华文楷体" panose="02010600040101010101" pitchFamily="2" charset="-122"/>
              <a:ea typeface="华文楷体" panose="02010600040101010101" pitchFamily="2" charset="-122"/>
              <a:sym typeface="+mn-ea"/>
            </a:endParaRPr>
          </a:p>
          <a:p>
            <a:pPr defTabSz="685800">
              <a:lnSpc>
                <a:spcPct val="110000"/>
              </a:lnSpc>
            </a:pPr>
            <a:r>
              <a:rPr kumimoji="1" lang="en-US" altLang="zh-CN" sz="2400" b="1" dirty="0" smtClean="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4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一）客户关系管理策略</a:t>
            </a:r>
            <a:endParaRPr kumimoji="1" lang="zh-CN" altLang="en-US" sz="2400" b="1" dirty="0">
              <a:solidFill>
                <a:srgbClr val="000000"/>
              </a:solidFill>
              <a:latin typeface="微软雅黑" panose="020B0503020204020204" pitchFamily="34" charset="-122"/>
              <a:ea typeface="微软雅黑" panose="020B0503020204020204" pitchFamily="34" charset="-122"/>
            </a:endParaRPr>
          </a:p>
        </p:txBody>
      </p:sp>
      <p:sp>
        <p:nvSpPr>
          <p:cNvPr id="16"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20461953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9525" y="-381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7468864" y="3632435"/>
            <a:ext cx="1196340" cy="392809"/>
          </a:xfrm>
          <a:prstGeom prst="round2DiagRect">
            <a:avLst>
              <a:gd name="adj1" fmla="val 28766"/>
              <a:gd name="adj2" fmla="val 0"/>
            </a:avLst>
          </a:prstGeom>
          <a:gradFill>
            <a:gsLst>
              <a:gs pos="0">
                <a:schemeClr val="accent1">
                  <a:lumMod val="60000"/>
                  <a:lumOff val="40000"/>
                </a:schemeClr>
              </a:gs>
              <a:gs pos="85000">
                <a:schemeClr val="accent1"/>
              </a:gs>
            </a:gsLst>
            <a:lin ang="5400000" scaled="0"/>
          </a:gra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4" name="标题 1"/>
          <p:cNvSpPr txBox="1"/>
          <p:nvPr/>
        </p:nvSpPr>
        <p:spPr>
          <a:xfrm>
            <a:off x="1845305" y="3632435"/>
            <a:ext cx="1196340" cy="392809"/>
          </a:xfrm>
          <a:prstGeom prst="round2DiagRect">
            <a:avLst>
              <a:gd name="adj1" fmla="val 28766"/>
              <a:gd name="adj2" fmla="val 0"/>
            </a:avLst>
          </a:prstGeom>
          <a:gradFill>
            <a:gsLst>
              <a:gs pos="0">
                <a:schemeClr val="accent1">
                  <a:lumMod val="60000"/>
                  <a:lumOff val="40000"/>
                </a:schemeClr>
              </a:gs>
              <a:gs pos="85000">
                <a:schemeClr val="accent1"/>
              </a:gs>
            </a:gsLst>
            <a:lin ang="5400000" scaled="0"/>
          </a:gra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5" name="标题 1"/>
          <p:cNvSpPr txBox="1"/>
          <p:nvPr/>
        </p:nvSpPr>
        <p:spPr>
          <a:xfrm>
            <a:off x="469271" y="1718728"/>
            <a:ext cx="2526654" cy="2260798"/>
          </a:xfrm>
          <a:prstGeom prst="roundRect">
            <a:avLst>
              <a:gd name="adj" fmla="val 5119"/>
            </a:avLst>
          </a:prstGeom>
          <a:solidFill>
            <a:schemeClr val="bg1"/>
          </a:solidFill>
          <a:ln w="12700" cap="sq">
            <a:noFill/>
            <a:miter/>
          </a:ln>
          <a:effectLst>
            <a:outerShdw blurRad="342900" sx="102000" sy="102000" algn="ctr" rotWithShape="0">
              <a:srgbClr val="000000">
                <a:alpha val="8000"/>
              </a:srgb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754679" y="2120889"/>
            <a:ext cx="2179780" cy="1548765"/>
          </a:xfrm>
          <a:prstGeom prst="rect">
            <a:avLst/>
          </a:prstGeom>
          <a:noFill/>
          <a:ln>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服务标准制定：物流企业根据行业标准和客户需求，制定严格的服务质量标准。服务质量标准包括运输时间、货物完好率、配送准确率、客户服务响应时间等方面</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350" dirty="0"/>
          </a:p>
        </p:txBody>
      </p:sp>
      <p:sp>
        <p:nvSpPr>
          <p:cNvPr id="7" name="标题 1"/>
          <p:cNvSpPr txBox="1"/>
          <p:nvPr/>
        </p:nvSpPr>
        <p:spPr>
          <a:xfrm>
            <a:off x="1799585" y="1718728"/>
            <a:ext cx="1196340" cy="392809"/>
          </a:xfrm>
          <a:prstGeom prst="round2DiagRect">
            <a:avLst>
              <a:gd name="adj1" fmla="val 28766"/>
              <a:gd name="adj2" fmla="val 0"/>
            </a:avLst>
          </a:prstGeom>
          <a:gradFill>
            <a:gsLst>
              <a:gs pos="0">
                <a:schemeClr val="accent1">
                  <a:lumMod val="60000"/>
                  <a:lumOff val="40000"/>
                </a:schemeClr>
              </a:gs>
              <a:gs pos="85000">
                <a:schemeClr val="accent1"/>
              </a:gs>
            </a:gsLst>
            <a:lin ang="5400000" scaled="0"/>
          </a:gradFill>
          <a:ln w="12700" cap="sq">
            <a:noFill/>
            <a:miter/>
          </a:ln>
        </p:spPr>
        <p:txBody>
          <a:bodyPr vert="horz" wrap="square" lIns="68580" tIns="34290" rIns="68580" bIns="34290" rtlCol="0" anchor="ctr"/>
          <a:lstStyle/>
          <a:p>
            <a:pPr algn="ctr" defTabSz="685800">
              <a:lnSpc>
                <a:spcPct val="110000"/>
              </a:lnSpc>
            </a:pPr>
            <a:r>
              <a:rPr kumimoji="1" lang="en-US" altLang="zh-CN" sz="1500">
                <a:ln w="12700">
                  <a:noFill/>
                </a:ln>
                <a:solidFill>
                  <a:srgbClr val="FFFFFF">
                    <a:alpha val="100000"/>
                  </a:srgbClr>
                </a:solidFill>
                <a:latin typeface="Source Han Sans"/>
                <a:ea typeface="Source Han Sans"/>
                <a:cs typeface="Source Han Sans"/>
              </a:rPr>
              <a:t>01</a:t>
            </a:r>
            <a:endParaRPr kumimoji="1" lang="zh-CN" altLang="en-US" sz="1350">
              <a:solidFill>
                <a:srgbClr val="000000"/>
              </a:solidFill>
            </a:endParaRPr>
          </a:p>
        </p:txBody>
      </p:sp>
      <p:sp>
        <p:nvSpPr>
          <p:cNvPr id="8" name="标题 1"/>
          <p:cNvSpPr txBox="1"/>
          <p:nvPr/>
        </p:nvSpPr>
        <p:spPr>
          <a:xfrm>
            <a:off x="6086492" y="1718728"/>
            <a:ext cx="2526654" cy="2260798"/>
          </a:xfrm>
          <a:prstGeom prst="roundRect">
            <a:avLst>
              <a:gd name="adj" fmla="val 5119"/>
            </a:avLst>
          </a:prstGeom>
          <a:solidFill>
            <a:schemeClr val="bg1"/>
          </a:solidFill>
          <a:ln w="12700" cap="sq">
            <a:noFill/>
            <a:miter/>
          </a:ln>
          <a:effectLst>
            <a:outerShdw blurRad="342900" sx="102000" sy="102000" algn="ctr" rotWithShape="0">
              <a:srgbClr val="000000">
                <a:alpha val="8000"/>
              </a:srgb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9" name="标题 1"/>
          <p:cNvSpPr txBox="1"/>
          <p:nvPr/>
        </p:nvSpPr>
        <p:spPr>
          <a:xfrm>
            <a:off x="6259930" y="2234565"/>
            <a:ext cx="2179780" cy="1548765"/>
          </a:xfrm>
          <a:prstGeom prst="rect">
            <a:avLst/>
          </a:prstGeom>
          <a:noFill/>
          <a:ln>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服务质量改进：物流企业根据服务质量监控结果，定期对物流服务进行改进和优化。服务质量改进可以通过优化物流流程、提高物流效率、加强员工培训等方式实现</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350" b="1" dirty="0"/>
          </a:p>
        </p:txBody>
      </p:sp>
      <p:sp>
        <p:nvSpPr>
          <p:cNvPr id="10" name="标题 1"/>
          <p:cNvSpPr txBox="1"/>
          <p:nvPr/>
        </p:nvSpPr>
        <p:spPr>
          <a:xfrm>
            <a:off x="7416806" y="1718728"/>
            <a:ext cx="1196340" cy="392809"/>
          </a:xfrm>
          <a:prstGeom prst="round2DiagRect">
            <a:avLst>
              <a:gd name="adj1" fmla="val 28766"/>
              <a:gd name="adj2" fmla="val 0"/>
            </a:avLst>
          </a:prstGeom>
          <a:gradFill>
            <a:gsLst>
              <a:gs pos="0">
                <a:schemeClr val="accent1">
                  <a:lumMod val="60000"/>
                  <a:lumOff val="40000"/>
                </a:schemeClr>
              </a:gs>
              <a:gs pos="85000">
                <a:schemeClr val="accent1"/>
              </a:gs>
            </a:gsLst>
            <a:lin ang="5400000" scaled="0"/>
          </a:gradFill>
          <a:ln w="12700" cap="sq">
            <a:noFill/>
            <a:miter/>
          </a:ln>
        </p:spPr>
        <p:txBody>
          <a:bodyPr vert="horz" wrap="square" lIns="68580" tIns="34290" rIns="68580" bIns="34290" rtlCol="0" anchor="ctr"/>
          <a:lstStyle/>
          <a:p>
            <a:pPr algn="ctr" defTabSz="685800">
              <a:lnSpc>
                <a:spcPct val="110000"/>
              </a:lnSpc>
            </a:pPr>
            <a:r>
              <a:rPr kumimoji="1" lang="en-US" altLang="zh-CN" sz="1500">
                <a:ln w="12700">
                  <a:noFill/>
                </a:ln>
                <a:solidFill>
                  <a:srgbClr val="FFFFFF">
                    <a:alpha val="100000"/>
                  </a:srgbClr>
                </a:solidFill>
                <a:latin typeface="Source Han Sans"/>
                <a:ea typeface="Source Han Sans"/>
                <a:cs typeface="Source Han Sans"/>
              </a:rPr>
              <a:t>03</a:t>
            </a:r>
            <a:endParaRPr kumimoji="1" lang="zh-CN" altLang="en-US" sz="1350">
              <a:solidFill>
                <a:srgbClr val="000000"/>
              </a:solidFill>
            </a:endParaRPr>
          </a:p>
        </p:txBody>
      </p:sp>
      <p:sp>
        <p:nvSpPr>
          <p:cNvPr id="11" name="标题 1"/>
          <p:cNvSpPr txBox="1"/>
          <p:nvPr/>
        </p:nvSpPr>
        <p:spPr>
          <a:xfrm>
            <a:off x="3457733" y="1418305"/>
            <a:ext cx="2526654" cy="2556469"/>
          </a:xfrm>
          <a:prstGeom prst="roundRect">
            <a:avLst>
              <a:gd name="adj" fmla="val 5119"/>
            </a:avLst>
          </a:prstGeom>
          <a:gradFill>
            <a:gsLst>
              <a:gs pos="0">
                <a:schemeClr val="accent1">
                  <a:lumMod val="60000"/>
                  <a:lumOff val="40000"/>
                </a:schemeClr>
              </a:gs>
              <a:gs pos="85000">
                <a:schemeClr val="accent1"/>
              </a:gs>
            </a:gsLst>
            <a:lin ang="5400000" scaled="0"/>
          </a:gra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2" name="标题 1"/>
          <p:cNvSpPr txBox="1"/>
          <p:nvPr/>
        </p:nvSpPr>
        <p:spPr>
          <a:xfrm>
            <a:off x="3653132" y="1935195"/>
            <a:ext cx="2179780" cy="1548765"/>
          </a:xfrm>
          <a:prstGeom prst="rect">
            <a:avLst/>
          </a:prstGeom>
          <a:noFill/>
          <a:ln>
            <a:noFill/>
          </a:ln>
        </p:spPr>
        <p:txBody>
          <a:bodyPr vert="horz" wrap="square" lIns="0" tIns="0" rIns="0" bIns="0" rtlCol="0" anchor="t"/>
          <a:lstStyle/>
          <a:p>
            <a:pPr defTabSz="685800">
              <a:lnSpc>
                <a:spcPct val="150000"/>
              </a:lnSpc>
            </a:pPr>
            <a:r>
              <a:rPr kumimoji="1" lang="en-US" altLang="zh-CN" sz="1200" b="1" dirty="0" err="1">
                <a:ln w="12700">
                  <a:noFill/>
                </a:ln>
                <a:solidFill>
                  <a:schemeClr val="bg1"/>
                </a:solidFill>
                <a:latin typeface="微软雅黑" panose="020B0503020204020204" pitchFamily="34" charset="-122"/>
                <a:ea typeface="微软雅黑" panose="020B0503020204020204" pitchFamily="34" charset="-122"/>
                <a:cs typeface="Source Han Sans"/>
              </a:rPr>
              <a:t>服务质量监控：物流企业通过建立服务质量监控体系，对物流服务过程进行实时监控和评估</a:t>
            </a:r>
            <a:r>
              <a:rPr kumimoji="1" lang="en-US" altLang="zh-CN" sz="1200" b="1" dirty="0" smtClean="0">
                <a:ln w="12700">
                  <a:noFill/>
                </a:ln>
                <a:solidFill>
                  <a:schemeClr val="bg1"/>
                </a:solidFill>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solidFill>
                <a:schemeClr val="bg1"/>
              </a:solidFill>
              <a:latin typeface="微软雅黑" panose="020B0503020204020204" pitchFamily="34" charset="-122"/>
              <a:ea typeface="微软雅黑" panose="020B0503020204020204" pitchFamily="34" charset="-122"/>
              <a:cs typeface="Source Han Sans"/>
            </a:endParaRPr>
          </a:p>
        </p:txBody>
      </p:sp>
      <p:sp>
        <p:nvSpPr>
          <p:cNvPr id="13" name="标题 1"/>
          <p:cNvSpPr txBox="1"/>
          <p:nvPr/>
        </p:nvSpPr>
        <p:spPr>
          <a:xfrm>
            <a:off x="4710517" y="1410201"/>
            <a:ext cx="1196340" cy="392809"/>
          </a:xfrm>
          <a:prstGeom prst="round2DiagRect">
            <a:avLst>
              <a:gd name="adj1" fmla="val 28766"/>
              <a:gd name="adj2" fmla="val 0"/>
            </a:avLst>
          </a:prstGeom>
          <a:gradFill>
            <a:gsLst>
              <a:gs pos="0">
                <a:schemeClr val="accent1">
                  <a:lumMod val="20000"/>
                  <a:lumOff val="80000"/>
                </a:schemeClr>
              </a:gs>
              <a:gs pos="100000">
                <a:schemeClr val="accent1">
                  <a:lumMod val="40000"/>
                  <a:lumOff val="60000"/>
                </a:schemeClr>
              </a:gs>
            </a:gsLst>
            <a:lin ang="5400000" scaled="0"/>
          </a:gradFill>
          <a:ln w="12700" cap="sq">
            <a:noFill/>
            <a:miter/>
          </a:ln>
        </p:spPr>
        <p:txBody>
          <a:bodyPr vert="horz" wrap="square" lIns="68580" tIns="34290" rIns="68580" bIns="34290" rtlCol="0" anchor="ctr"/>
          <a:lstStyle/>
          <a:p>
            <a:pPr algn="ctr" defTabSz="685800">
              <a:lnSpc>
                <a:spcPct val="110000"/>
              </a:lnSpc>
            </a:pPr>
            <a:r>
              <a:rPr kumimoji="1" lang="en-US" altLang="zh-CN" sz="1500">
                <a:ln w="12700">
                  <a:noFill/>
                </a:ln>
                <a:solidFill>
                  <a:srgbClr val="00179E">
                    <a:alpha val="100000"/>
                  </a:srgbClr>
                </a:solidFill>
                <a:latin typeface="Source Han Sans"/>
                <a:ea typeface="Source Han Sans"/>
                <a:cs typeface="Source Han Sans"/>
              </a:rPr>
              <a:t>02</a:t>
            </a:r>
            <a:endParaRPr kumimoji="1" lang="zh-CN" altLang="en-US" sz="1350">
              <a:solidFill>
                <a:srgbClr val="000000"/>
              </a:solidFill>
            </a:endParaRPr>
          </a:p>
        </p:txBody>
      </p:sp>
      <p:sp>
        <p:nvSpPr>
          <p:cNvPr id="14" name="标题 1"/>
          <p:cNvSpPr txBox="1"/>
          <p:nvPr/>
        </p:nvSpPr>
        <p:spPr>
          <a:xfrm rot="10800000">
            <a:off x="8311378" y="3651948"/>
            <a:ext cx="244931" cy="244931"/>
          </a:xfrm>
          <a:custGeom>
            <a:avLst/>
            <a:gdLst>
              <a:gd name="connsiteX0" fmla="*/ 504933 w 1009867"/>
              <a:gd name="connsiteY0" fmla="*/ 1009867 h 1009867"/>
              <a:gd name="connsiteX1" fmla="*/ 504934 w 1009867"/>
              <a:gd name="connsiteY1" fmla="*/ 1009866 h 1009867"/>
              <a:gd name="connsiteX2" fmla="*/ 373440 w 1009867"/>
              <a:gd name="connsiteY2" fmla="*/ 878372 h 1009867"/>
              <a:gd name="connsiteX3" fmla="*/ 373440 w 1009867"/>
              <a:gd name="connsiteY3" fmla="*/ 636427 h 1009867"/>
              <a:gd name="connsiteX4" fmla="*/ 131494 w 1009867"/>
              <a:gd name="connsiteY4" fmla="*/ 636427 h 1009867"/>
              <a:gd name="connsiteX5" fmla="*/ 0 w 1009867"/>
              <a:gd name="connsiteY5" fmla="*/ 504933 h 1009867"/>
              <a:gd name="connsiteX6" fmla="*/ 131494 w 1009867"/>
              <a:gd name="connsiteY6" fmla="*/ 373439 h 1009867"/>
              <a:gd name="connsiteX7" fmla="*/ 373440 w 1009867"/>
              <a:gd name="connsiteY7" fmla="*/ 373439 h 1009867"/>
              <a:gd name="connsiteX8" fmla="*/ 373440 w 1009867"/>
              <a:gd name="connsiteY8" fmla="*/ 131494 h 1009867"/>
              <a:gd name="connsiteX9" fmla="*/ 504934 w 1009867"/>
              <a:gd name="connsiteY9" fmla="*/ 0 h 1009867"/>
              <a:gd name="connsiteX10" fmla="*/ 636428 w 1009867"/>
              <a:gd name="connsiteY10" fmla="*/ 131494 h 1009867"/>
              <a:gd name="connsiteX11" fmla="*/ 636428 w 1009867"/>
              <a:gd name="connsiteY11" fmla="*/ 373439 h 1009867"/>
              <a:gd name="connsiteX12" fmla="*/ 878373 w 1009867"/>
              <a:gd name="connsiteY12" fmla="*/ 373440 h 1009867"/>
              <a:gd name="connsiteX13" fmla="*/ 1009867 w 1009867"/>
              <a:gd name="connsiteY13" fmla="*/ 504934 h 1009867"/>
              <a:gd name="connsiteX14" fmla="*/ 1009866 w 1009867"/>
              <a:gd name="connsiteY14" fmla="*/ 504933 h 1009867"/>
              <a:gd name="connsiteX15" fmla="*/ 878372 w 1009867"/>
              <a:gd name="connsiteY15" fmla="*/ 636427 h 1009867"/>
              <a:gd name="connsiteX16" fmla="*/ 636428 w 1009867"/>
              <a:gd name="connsiteY16" fmla="*/ 636427 h 1009867"/>
              <a:gd name="connsiteX17" fmla="*/ 636427 w 1009867"/>
              <a:gd name="connsiteY17" fmla="*/ 878373 h 1009867"/>
              <a:gd name="connsiteX18" fmla="*/ 504933 w 1009867"/>
              <a:gd name="connsiteY18" fmla="*/ 1009867 h 1009867"/>
            </a:gdLst>
            <a:ahLst/>
            <a:cxnLst/>
            <a:rect l="l" t="t" r="r" b="b"/>
            <a:pathLst>
              <a:path w="1009867" h="1009867">
                <a:moveTo>
                  <a:pt x="504933" y="1009867"/>
                </a:moveTo>
                <a:lnTo>
                  <a:pt x="504934" y="1009866"/>
                </a:lnTo>
                <a:cubicBezTo>
                  <a:pt x="432312" y="1009866"/>
                  <a:pt x="373440" y="950994"/>
                  <a:pt x="373440" y="878372"/>
                </a:cubicBezTo>
                <a:lnTo>
                  <a:pt x="373440" y="636427"/>
                </a:lnTo>
                <a:lnTo>
                  <a:pt x="131494" y="636427"/>
                </a:lnTo>
                <a:cubicBezTo>
                  <a:pt x="58872" y="636427"/>
                  <a:pt x="0" y="577555"/>
                  <a:pt x="0" y="504933"/>
                </a:cubicBezTo>
                <a:cubicBezTo>
                  <a:pt x="0" y="432311"/>
                  <a:pt x="58872" y="373439"/>
                  <a:pt x="131494" y="373439"/>
                </a:cubicBezTo>
                <a:lnTo>
                  <a:pt x="373440" y="373439"/>
                </a:lnTo>
                <a:lnTo>
                  <a:pt x="373440" y="131494"/>
                </a:lnTo>
                <a:cubicBezTo>
                  <a:pt x="373440" y="58872"/>
                  <a:pt x="432312" y="0"/>
                  <a:pt x="504934" y="0"/>
                </a:cubicBezTo>
                <a:cubicBezTo>
                  <a:pt x="577556" y="0"/>
                  <a:pt x="636428" y="58872"/>
                  <a:pt x="636428" y="131494"/>
                </a:cubicBezTo>
                <a:lnTo>
                  <a:pt x="636428" y="373439"/>
                </a:lnTo>
                <a:lnTo>
                  <a:pt x="878373" y="373440"/>
                </a:lnTo>
                <a:cubicBezTo>
                  <a:pt x="950995" y="373440"/>
                  <a:pt x="1009867" y="432312"/>
                  <a:pt x="1009867" y="504934"/>
                </a:cubicBezTo>
                <a:lnTo>
                  <a:pt x="1009866" y="504933"/>
                </a:lnTo>
                <a:cubicBezTo>
                  <a:pt x="1009866" y="577555"/>
                  <a:pt x="950994" y="636427"/>
                  <a:pt x="878372" y="636427"/>
                </a:cubicBezTo>
                <a:lnTo>
                  <a:pt x="636428" y="636427"/>
                </a:lnTo>
                <a:lnTo>
                  <a:pt x="636427" y="878373"/>
                </a:lnTo>
                <a:cubicBezTo>
                  <a:pt x="636427" y="950995"/>
                  <a:pt x="577555" y="1009867"/>
                  <a:pt x="504933" y="1009867"/>
                </a:cubicBezTo>
                <a:close/>
              </a:path>
            </a:pathLst>
          </a:custGeom>
          <a:solidFill>
            <a:schemeClr val="accent1">
              <a:lumMod val="20000"/>
              <a:lumOff val="80000"/>
            </a:schemeClr>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5" name="标题 1"/>
          <p:cNvSpPr txBox="1"/>
          <p:nvPr/>
        </p:nvSpPr>
        <p:spPr>
          <a:xfrm rot="10800000">
            <a:off x="2694349" y="3651948"/>
            <a:ext cx="244931" cy="244931"/>
          </a:xfrm>
          <a:custGeom>
            <a:avLst/>
            <a:gdLst>
              <a:gd name="connsiteX0" fmla="*/ 504933 w 1009867"/>
              <a:gd name="connsiteY0" fmla="*/ 1009867 h 1009867"/>
              <a:gd name="connsiteX1" fmla="*/ 504934 w 1009867"/>
              <a:gd name="connsiteY1" fmla="*/ 1009866 h 1009867"/>
              <a:gd name="connsiteX2" fmla="*/ 373440 w 1009867"/>
              <a:gd name="connsiteY2" fmla="*/ 878372 h 1009867"/>
              <a:gd name="connsiteX3" fmla="*/ 373440 w 1009867"/>
              <a:gd name="connsiteY3" fmla="*/ 636427 h 1009867"/>
              <a:gd name="connsiteX4" fmla="*/ 131494 w 1009867"/>
              <a:gd name="connsiteY4" fmla="*/ 636427 h 1009867"/>
              <a:gd name="connsiteX5" fmla="*/ 0 w 1009867"/>
              <a:gd name="connsiteY5" fmla="*/ 504933 h 1009867"/>
              <a:gd name="connsiteX6" fmla="*/ 131494 w 1009867"/>
              <a:gd name="connsiteY6" fmla="*/ 373439 h 1009867"/>
              <a:gd name="connsiteX7" fmla="*/ 373440 w 1009867"/>
              <a:gd name="connsiteY7" fmla="*/ 373439 h 1009867"/>
              <a:gd name="connsiteX8" fmla="*/ 373440 w 1009867"/>
              <a:gd name="connsiteY8" fmla="*/ 131494 h 1009867"/>
              <a:gd name="connsiteX9" fmla="*/ 504934 w 1009867"/>
              <a:gd name="connsiteY9" fmla="*/ 0 h 1009867"/>
              <a:gd name="connsiteX10" fmla="*/ 636428 w 1009867"/>
              <a:gd name="connsiteY10" fmla="*/ 131494 h 1009867"/>
              <a:gd name="connsiteX11" fmla="*/ 636428 w 1009867"/>
              <a:gd name="connsiteY11" fmla="*/ 373439 h 1009867"/>
              <a:gd name="connsiteX12" fmla="*/ 878373 w 1009867"/>
              <a:gd name="connsiteY12" fmla="*/ 373440 h 1009867"/>
              <a:gd name="connsiteX13" fmla="*/ 1009867 w 1009867"/>
              <a:gd name="connsiteY13" fmla="*/ 504934 h 1009867"/>
              <a:gd name="connsiteX14" fmla="*/ 1009866 w 1009867"/>
              <a:gd name="connsiteY14" fmla="*/ 504933 h 1009867"/>
              <a:gd name="connsiteX15" fmla="*/ 878372 w 1009867"/>
              <a:gd name="connsiteY15" fmla="*/ 636427 h 1009867"/>
              <a:gd name="connsiteX16" fmla="*/ 636428 w 1009867"/>
              <a:gd name="connsiteY16" fmla="*/ 636427 h 1009867"/>
              <a:gd name="connsiteX17" fmla="*/ 636427 w 1009867"/>
              <a:gd name="connsiteY17" fmla="*/ 878373 h 1009867"/>
              <a:gd name="connsiteX18" fmla="*/ 504933 w 1009867"/>
              <a:gd name="connsiteY18" fmla="*/ 1009867 h 1009867"/>
            </a:gdLst>
            <a:ahLst/>
            <a:cxnLst/>
            <a:rect l="l" t="t" r="r" b="b"/>
            <a:pathLst>
              <a:path w="1009867" h="1009867">
                <a:moveTo>
                  <a:pt x="504933" y="1009867"/>
                </a:moveTo>
                <a:lnTo>
                  <a:pt x="504934" y="1009866"/>
                </a:lnTo>
                <a:cubicBezTo>
                  <a:pt x="432312" y="1009866"/>
                  <a:pt x="373440" y="950994"/>
                  <a:pt x="373440" y="878372"/>
                </a:cubicBezTo>
                <a:lnTo>
                  <a:pt x="373440" y="636427"/>
                </a:lnTo>
                <a:lnTo>
                  <a:pt x="131494" y="636427"/>
                </a:lnTo>
                <a:cubicBezTo>
                  <a:pt x="58872" y="636427"/>
                  <a:pt x="0" y="577555"/>
                  <a:pt x="0" y="504933"/>
                </a:cubicBezTo>
                <a:cubicBezTo>
                  <a:pt x="0" y="432311"/>
                  <a:pt x="58872" y="373439"/>
                  <a:pt x="131494" y="373439"/>
                </a:cubicBezTo>
                <a:lnTo>
                  <a:pt x="373440" y="373439"/>
                </a:lnTo>
                <a:lnTo>
                  <a:pt x="373440" y="131494"/>
                </a:lnTo>
                <a:cubicBezTo>
                  <a:pt x="373440" y="58872"/>
                  <a:pt x="432312" y="0"/>
                  <a:pt x="504934" y="0"/>
                </a:cubicBezTo>
                <a:cubicBezTo>
                  <a:pt x="577556" y="0"/>
                  <a:pt x="636428" y="58872"/>
                  <a:pt x="636428" y="131494"/>
                </a:cubicBezTo>
                <a:lnTo>
                  <a:pt x="636428" y="373439"/>
                </a:lnTo>
                <a:lnTo>
                  <a:pt x="878373" y="373440"/>
                </a:lnTo>
                <a:cubicBezTo>
                  <a:pt x="950995" y="373440"/>
                  <a:pt x="1009867" y="432312"/>
                  <a:pt x="1009867" y="504934"/>
                </a:cubicBezTo>
                <a:lnTo>
                  <a:pt x="1009866" y="504933"/>
                </a:lnTo>
                <a:cubicBezTo>
                  <a:pt x="1009866" y="577555"/>
                  <a:pt x="950994" y="636427"/>
                  <a:pt x="878372" y="636427"/>
                </a:cubicBezTo>
                <a:lnTo>
                  <a:pt x="636428" y="636427"/>
                </a:lnTo>
                <a:lnTo>
                  <a:pt x="636427" y="878373"/>
                </a:lnTo>
                <a:cubicBezTo>
                  <a:pt x="636427" y="950995"/>
                  <a:pt x="577555" y="1009867"/>
                  <a:pt x="504933" y="1009867"/>
                </a:cubicBezTo>
                <a:close/>
              </a:path>
            </a:pathLst>
          </a:custGeom>
          <a:solidFill>
            <a:schemeClr val="accent1">
              <a:lumMod val="20000"/>
              <a:lumOff val="80000"/>
            </a:schemeClr>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6" name="标题 1"/>
          <p:cNvSpPr txBox="1"/>
          <p:nvPr/>
        </p:nvSpPr>
        <p:spPr>
          <a:xfrm rot="10800000">
            <a:off x="5502863" y="3651948"/>
            <a:ext cx="244931" cy="244931"/>
          </a:xfrm>
          <a:custGeom>
            <a:avLst/>
            <a:gdLst>
              <a:gd name="connsiteX0" fmla="*/ 504933 w 1009867"/>
              <a:gd name="connsiteY0" fmla="*/ 1009867 h 1009867"/>
              <a:gd name="connsiteX1" fmla="*/ 504934 w 1009867"/>
              <a:gd name="connsiteY1" fmla="*/ 1009866 h 1009867"/>
              <a:gd name="connsiteX2" fmla="*/ 373440 w 1009867"/>
              <a:gd name="connsiteY2" fmla="*/ 878372 h 1009867"/>
              <a:gd name="connsiteX3" fmla="*/ 373440 w 1009867"/>
              <a:gd name="connsiteY3" fmla="*/ 636427 h 1009867"/>
              <a:gd name="connsiteX4" fmla="*/ 131494 w 1009867"/>
              <a:gd name="connsiteY4" fmla="*/ 636427 h 1009867"/>
              <a:gd name="connsiteX5" fmla="*/ 0 w 1009867"/>
              <a:gd name="connsiteY5" fmla="*/ 504933 h 1009867"/>
              <a:gd name="connsiteX6" fmla="*/ 131494 w 1009867"/>
              <a:gd name="connsiteY6" fmla="*/ 373439 h 1009867"/>
              <a:gd name="connsiteX7" fmla="*/ 373440 w 1009867"/>
              <a:gd name="connsiteY7" fmla="*/ 373439 h 1009867"/>
              <a:gd name="connsiteX8" fmla="*/ 373440 w 1009867"/>
              <a:gd name="connsiteY8" fmla="*/ 131494 h 1009867"/>
              <a:gd name="connsiteX9" fmla="*/ 504934 w 1009867"/>
              <a:gd name="connsiteY9" fmla="*/ 0 h 1009867"/>
              <a:gd name="connsiteX10" fmla="*/ 636428 w 1009867"/>
              <a:gd name="connsiteY10" fmla="*/ 131494 h 1009867"/>
              <a:gd name="connsiteX11" fmla="*/ 636428 w 1009867"/>
              <a:gd name="connsiteY11" fmla="*/ 373439 h 1009867"/>
              <a:gd name="connsiteX12" fmla="*/ 878373 w 1009867"/>
              <a:gd name="connsiteY12" fmla="*/ 373440 h 1009867"/>
              <a:gd name="connsiteX13" fmla="*/ 1009867 w 1009867"/>
              <a:gd name="connsiteY13" fmla="*/ 504934 h 1009867"/>
              <a:gd name="connsiteX14" fmla="*/ 1009866 w 1009867"/>
              <a:gd name="connsiteY14" fmla="*/ 504933 h 1009867"/>
              <a:gd name="connsiteX15" fmla="*/ 878372 w 1009867"/>
              <a:gd name="connsiteY15" fmla="*/ 636427 h 1009867"/>
              <a:gd name="connsiteX16" fmla="*/ 636428 w 1009867"/>
              <a:gd name="connsiteY16" fmla="*/ 636427 h 1009867"/>
              <a:gd name="connsiteX17" fmla="*/ 636427 w 1009867"/>
              <a:gd name="connsiteY17" fmla="*/ 878373 h 1009867"/>
              <a:gd name="connsiteX18" fmla="*/ 504933 w 1009867"/>
              <a:gd name="connsiteY18" fmla="*/ 1009867 h 1009867"/>
            </a:gdLst>
            <a:ahLst/>
            <a:cxnLst/>
            <a:rect l="l" t="t" r="r" b="b"/>
            <a:pathLst>
              <a:path w="1009867" h="1009867">
                <a:moveTo>
                  <a:pt x="504933" y="1009867"/>
                </a:moveTo>
                <a:lnTo>
                  <a:pt x="504934" y="1009866"/>
                </a:lnTo>
                <a:cubicBezTo>
                  <a:pt x="432312" y="1009866"/>
                  <a:pt x="373440" y="950994"/>
                  <a:pt x="373440" y="878372"/>
                </a:cubicBezTo>
                <a:lnTo>
                  <a:pt x="373440" y="636427"/>
                </a:lnTo>
                <a:lnTo>
                  <a:pt x="131494" y="636427"/>
                </a:lnTo>
                <a:cubicBezTo>
                  <a:pt x="58872" y="636427"/>
                  <a:pt x="0" y="577555"/>
                  <a:pt x="0" y="504933"/>
                </a:cubicBezTo>
                <a:cubicBezTo>
                  <a:pt x="0" y="432311"/>
                  <a:pt x="58872" y="373439"/>
                  <a:pt x="131494" y="373439"/>
                </a:cubicBezTo>
                <a:lnTo>
                  <a:pt x="373440" y="373439"/>
                </a:lnTo>
                <a:lnTo>
                  <a:pt x="373440" y="131494"/>
                </a:lnTo>
                <a:cubicBezTo>
                  <a:pt x="373440" y="58872"/>
                  <a:pt x="432312" y="0"/>
                  <a:pt x="504934" y="0"/>
                </a:cubicBezTo>
                <a:cubicBezTo>
                  <a:pt x="577556" y="0"/>
                  <a:pt x="636428" y="58872"/>
                  <a:pt x="636428" y="131494"/>
                </a:cubicBezTo>
                <a:lnTo>
                  <a:pt x="636428" y="373439"/>
                </a:lnTo>
                <a:lnTo>
                  <a:pt x="878373" y="373440"/>
                </a:lnTo>
                <a:cubicBezTo>
                  <a:pt x="950995" y="373440"/>
                  <a:pt x="1009867" y="432312"/>
                  <a:pt x="1009867" y="504934"/>
                </a:cubicBezTo>
                <a:lnTo>
                  <a:pt x="1009866" y="504933"/>
                </a:lnTo>
                <a:cubicBezTo>
                  <a:pt x="1009866" y="577555"/>
                  <a:pt x="950994" y="636427"/>
                  <a:pt x="878372" y="636427"/>
                </a:cubicBezTo>
                <a:lnTo>
                  <a:pt x="636428" y="636427"/>
                </a:lnTo>
                <a:lnTo>
                  <a:pt x="636427" y="878373"/>
                </a:lnTo>
                <a:cubicBezTo>
                  <a:pt x="636427" y="950995"/>
                  <a:pt x="577555" y="1009867"/>
                  <a:pt x="504933" y="1009867"/>
                </a:cubicBezTo>
                <a:close/>
              </a:path>
            </a:pathLst>
          </a:custGeom>
          <a:solidFill>
            <a:schemeClr val="accent1">
              <a:lumMod val="75000"/>
              <a:alpha val="37000"/>
            </a:schemeClr>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7" name="标题 1"/>
          <p:cNvSpPr txBox="1"/>
          <p:nvPr/>
        </p:nvSpPr>
        <p:spPr>
          <a:xfrm>
            <a:off x="671085" y="352645"/>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二）服务质量管理策略</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18"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7123810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251520" y="-263574"/>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4215744" y="1199287"/>
            <a:ext cx="827029" cy="1531164"/>
          </a:xfrm>
          <a:custGeom>
            <a:avLst/>
            <a:gdLst>
              <a:gd name="T0" fmla="*/ 159 w 283"/>
              <a:gd name="T1" fmla="*/ 316 h 526"/>
              <a:gd name="T2" fmla="*/ 159 w 283"/>
              <a:gd name="T3" fmla="*/ 314 h 526"/>
              <a:gd name="T4" fmla="*/ 196 w 283"/>
              <a:gd name="T5" fmla="*/ 257 h 526"/>
              <a:gd name="T6" fmla="*/ 273 w 283"/>
              <a:gd name="T7" fmla="*/ 128 h 526"/>
              <a:gd name="T8" fmla="*/ 151 w 283"/>
              <a:gd name="T9" fmla="*/ 5 h 526"/>
              <a:gd name="T10" fmla="*/ 9 w 283"/>
              <a:gd name="T11" fmla="*/ 137 h 526"/>
              <a:gd name="T12" fmla="*/ 86 w 283"/>
              <a:gd name="T13" fmla="*/ 257 h 526"/>
              <a:gd name="T14" fmla="*/ 124 w 283"/>
              <a:gd name="T15" fmla="*/ 316 h 526"/>
              <a:gd name="T16" fmla="*/ 124 w 283"/>
              <a:gd name="T17" fmla="*/ 316 h 526"/>
              <a:gd name="T18" fmla="*/ 84 w 283"/>
              <a:gd name="T19" fmla="*/ 373 h 526"/>
              <a:gd name="T20" fmla="*/ 0 w 283"/>
              <a:gd name="T21" fmla="*/ 445 h 526"/>
              <a:gd name="T22" fmla="*/ 141 w 283"/>
              <a:gd name="T23" fmla="*/ 526 h 526"/>
              <a:gd name="T24" fmla="*/ 283 w 283"/>
              <a:gd name="T25" fmla="*/ 445 h 526"/>
              <a:gd name="T26" fmla="*/ 199 w 283"/>
              <a:gd name="T27" fmla="*/ 373 h 526"/>
              <a:gd name="T28" fmla="*/ 159 w 283"/>
              <a:gd name="T29" fmla="*/ 316 h 526"/>
            </a:gdLst>
            <a:ahLst/>
            <a:cxnLst/>
            <a:rect l="0" t="0" r="r" b="b"/>
            <a:pathLst>
              <a:path w="283" h="526">
                <a:moveTo>
                  <a:pt x="159" y="316"/>
                </a:moveTo>
                <a:cubicBezTo>
                  <a:pt x="159" y="314"/>
                  <a:pt x="159" y="314"/>
                  <a:pt x="159" y="314"/>
                </a:cubicBezTo>
                <a:cubicBezTo>
                  <a:pt x="159" y="289"/>
                  <a:pt x="173" y="267"/>
                  <a:pt x="196" y="257"/>
                </a:cubicBezTo>
                <a:cubicBezTo>
                  <a:pt x="244" y="236"/>
                  <a:pt x="277" y="185"/>
                  <a:pt x="273" y="128"/>
                </a:cubicBezTo>
                <a:cubicBezTo>
                  <a:pt x="269" y="63"/>
                  <a:pt x="216" y="10"/>
                  <a:pt x="151" y="5"/>
                </a:cubicBezTo>
                <a:cubicBezTo>
                  <a:pt x="74" y="0"/>
                  <a:pt x="9" y="61"/>
                  <a:pt x="9" y="137"/>
                </a:cubicBezTo>
                <a:cubicBezTo>
                  <a:pt x="9" y="190"/>
                  <a:pt x="41" y="236"/>
                  <a:pt x="86" y="257"/>
                </a:cubicBezTo>
                <a:cubicBezTo>
                  <a:pt x="109" y="268"/>
                  <a:pt x="124" y="291"/>
                  <a:pt x="124" y="316"/>
                </a:cubicBezTo>
                <a:cubicBezTo>
                  <a:pt x="124" y="316"/>
                  <a:pt x="124" y="316"/>
                  <a:pt x="124" y="316"/>
                </a:cubicBezTo>
                <a:cubicBezTo>
                  <a:pt x="124" y="341"/>
                  <a:pt x="108" y="364"/>
                  <a:pt x="84" y="373"/>
                </a:cubicBezTo>
                <a:cubicBezTo>
                  <a:pt x="49" y="387"/>
                  <a:pt x="19" y="412"/>
                  <a:pt x="0" y="445"/>
                </a:cubicBezTo>
                <a:cubicBezTo>
                  <a:pt x="141" y="526"/>
                  <a:pt x="141" y="526"/>
                  <a:pt x="141" y="526"/>
                </a:cubicBezTo>
                <a:cubicBezTo>
                  <a:pt x="283" y="445"/>
                  <a:pt x="283" y="445"/>
                  <a:pt x="283" y="445"/>
                </a:cubicBezTo>
                <a:cubicBezTo>
                  <a:pt x="264" y="412"/>
                  <a:pt x="234" y="387"/>
                  <a:pt x="199" y="373"/>
                </a:cubicBezTo>
                <a:cubicBezTo>
                  <a:pt x="175" y="364"/>
                  <a:pt x="159" y="341"/>
                  <a:pt x="159" y="316"/>
                </a:cubicBezTo>
                <a:close/>
              </a:path>
            </a:pathLst>
          </a:custGeom>
          <a:solidFill>
            <a:schemeClr val="accent1"/>
          </a:solidFill>
          <a:ln cap="sq">
            <a:noFill/>
          </a:ln>
          <a:effectLst/>
        </p:spPr>
        <p:txBody>
          <a:bodyPr vert="horz" wrap="square" lIns="68580" tIns="34290" rIns="68580" bIns="34290" rtlCol="0" anchor="t"/>
          <a:lstStyle/>
          <a:p>
            <a:pPr defTabSz="685800">
              <a:lnSpc>
                <a:spcPct val="110000"/>
              </a:lnSpc>
            </a:pPr>
            <a:endParaRPr kumimoji="1" lang="zh-CN" altLang="en-US" sz="1350">
              <a:solidFill>
                <a:srgbClr val="000000"/>
              </a:solidFill>
            </a:endParaRPr>
          </a:p>
        </p:txBody>
      </p:sp>
      <p:sp>
        <p:nvSpPr>
          <p:cNvPr id="4" name="标题 1"/>
          <p:cNvSpPr txBox="1"/>
          <p:nvPr/>
        </p:nvSpPr>
        <p:spPr>
          <a:xfrm>
            <a:off x="3213787" y="2494631"/>
            <a:ext cx="1414916" cy="1244417"/>
          </a:xfrm>
          <a:custGeom>
            <a:avLst/>
            <a:gdLst>
              <a:gd name="T0" fmla="*/ 293 w 484"/>
              <a:gd name="T1" fmla="*/ 171 h 428"/>
              <a:gd name="T2" fmla="*/ 292 w 484"/>
              <a:gd name="T3" fmla="*/ 172 h 428"/>
              <a:gd name="T4" fmla="*/ 225 w 484"/>
              <a:gd name="T5" fmla="*/ 169 h 428"/>
              <a:gd name="T6" fmla="*/ 74 w 484"/>
              <a:gd name="T7" fmla="*/ 166 h 428"/>
              <a:gd name="T8" fmla="*/ 28 w 484"/>
              <a:gd name="T9" fmla="*/ 333 h 428"/>
              <a:gd name="T10" fmla="*/ 213 w 484"/>
              <a:gd name="T11" fmla="*/ 390 h 428"/>
              <a:gd name="T12" fmla="*/ 279 w 484"/>
              <a:gd name="T13" fmla="*/ 263 h 428"/>
              <a:gd name="T14" fmla="*/ 311 w 484"/>
              <a:gd name="T15" fmla="*/ 202 h 428"/>
              <a:gd name="T16" fmla="*/ 311 w 484"/>
              <a:gd name="T17" fmla="*/ 202 h 428"/>
              <a:gd name="T18" fmla="*/ 381 w 484"/>
              <a:gd name="T19" fmla="*/ 207 h 428"/>
              <a:gd name="T20" fmla="*/ 484 w 484"/>
              <a:gd name="T21" fmla="*/ 244 h 428"/>
              <a:gd name="T22" fmla="*/ 484 w 484"/>
              <a:gd name="T23" fmla="*/ 81 h 428"/>
              <a:gd name="T24" fmla="*/ 343 w 484"/>
              <a:gd name="T25" fmla="*/ 0 h 428"/>
              <a:gd name="T26" fmla="*/ 323 w 484"/>
              <a:gd name="T27" fmla="*/ 108 h 428"/>
              <a:gd name="T28" fmla="*/ 293 w 484"/>
              <a:gd name="T29" fmla="*/ 171 h 428"/>
            </a:gdLst>
            <a:ahLst/>
            <a:cxnLst/>
            <a:rect l="0" t="0" r="r" b="b"/>
            <a:pathLst>
              <a:path w="484" h="428">
                <a:moveTo>
                  <a:pt x="293" y="171"/>
                </a:moveTo>
                <a:cubicBezTo>
                  <a:pt x="292" y="172"/>
                  <a:pt x="292" y="172"/>
                  <a:pt x="292" y="172"/>
                </a:cubicBezTo>
                <a:cubicBezTo>
                  <a:pt x="271" y="184"/>
                  <a:pt x="244" y="183"/>
                  <a:pt x="225" y="169"/>
                </a:cubicBezTo>
                <a:cubicBezTo>
                  <a:pt x="181" y="137"/>
                  <a:pt x="121" y="134"/>
                  <a:pt x="74" y="166"/>
                </a:cubicBezTo>
                <a:cubicBezTo>
                  <a:pt x="19" y="202"/>
                  <a:pt x="0" y="275"/>
                  <a:pt x="28" y="333"/>
                </a:cubicBezTo>
                <a:cubicBezTo>
                  <a:pt x="62" y="403"/>
                  <a:pt x="147" y="428"/>
                  <a:pt x="213" y="390"/>
                </a:cubicBezTo>
                <a:cubicBezTo>
                  <a:pt x="260" y="364"/>
                  <a:pt x="284" y="313"/>
                  <a:pt x="279" y="263"/>
                </a:cubicBezTo>
                <a:cubicBezTo>
                  <a:pt x="276" y="238"/>
                  <a:pt x="289" y="214"/>
                  <a:pt x="311" y="202"/>
                </a:cubicBezTo>
                <a:cubicBezTo>
                  <a:pt x="311" y="202"/>
                  <a:pt x="311" y="202"/>
                  <a:pt x="311" y="202"/>
                </a:cubicBezTo>
                <a:cubicBezTo>
                  <a:pt x="333" y="189"/>
                  <a:pt x="361" y="191"/>
                  <a:pt x="381" y="207"/>
                </a:cubicBezTo>
                <a:cubicBezTo>
                  <a:pt x="410" y="231"/>
                  <a:pt x="447" y="244"/>
                  <a:pt x="484" y="244"/>
                </a:cubicBezTo>
                <a:cubicBezTo>
                  <a:pt x="484" y="81"/>
                  <a:pt x="484" y="81"/>
                  <a:pt x="484" y="81"/>
                </a:cubicBezTo>
                <a:cubicBezTo>
                  <a:pt x="343" y="0"/>
                  <a:pt x="343" y="0"/>
                  <a:pt x="343" y="0"/>
                </a:cubicBezTo>
                <a:cubicBezTo>
                  <a:pt x="324" y="32"/>
                  <a:pt x="317" y="70"/>
                  <a:pt x="323" y="108"/>
                </a:cubicBezTo>
                <a:cubicBezTo>
                  <a:pt x="328" y="133"/>
                  <a:pt x="315" y="158"/>
                  <a:pt x="293" y="171"/>
                </a:cubicBezTo>
                <a:close/>
              </a:path>
            </a:pathLst>
          </a:custGeom>
          <a:solidFill>
            <a:schemeClr val="accent1">
              <a:lumMod val="60000"/>
              <a:lumOff val="40000"/>
            </a:schemeClr>
          </a:solidFill>
          <a:ln cap="sq">
            <a:noFill/>
          </a:ln>
          <a:effectLst/>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5" name="标题 1"/>
          <p:cNvSpPr txBox="1"/>
          <p:nvPr/>
        </p:nvSpPr>
        <p:spPr>
          <a:xfrm>
            <a:off x="4628703" y="2494631"/>
            <a:ext cx="1431524" cy="1230024"/>
          </a:xfrm>
          <a:custGeom>
            <a:avLst/>
            <a:gdLst>
              <a:gd name="T0" fmla="*/ 174 w 490"/>
              <a:gd name="T1" fmla="*/ 202 h 423"/>
              <a:gd name="T2" fmla="*/ 175 w 490"/>
              <a:gd name="T3" fmla="*/ 203 h 423"/>
              <a:gd name="T4" fmla="*/ 206 w 490"/>
              <a:gd name="T5" fmla="*/ 262 h 423"/>
              <a:gd name="T6" fmla="*/ 279 w 490"/>
              <a:gd name="T7" fmla="*/ 394 h 423"/>
              <a:gd name="T8" fmla="*/ 447 w 490"/>
              <a:gd name="T9" fmla="*/ 350 h 423"/>
              <a:gd name="T10" fmla="*/ 404 w 490"/>
              <a:gd name="T11" fmla="*/ 161 h 423"/>
              <a:gd name="T12" fmla="*/ 261 w 490"/>
              <a:gd name="T13" fmla="*/ 168 h 423"/>
              <a:gd name="T14" fmla="*/ 192 w 490"/>
              <a:gd name="T15" fmla="*/ 171 h 423"/>
              <a:gd name="T16" fmla="*/ 192 w 490"/>
              <a:gd name="T17" fmla="*/ 171 h 423"/>
              <a:gd name="T18" fmla="*/ 161 w 490"/>
              <a:gd name="T19" fmla="*/ 108 h 423"/>
              <a:gd name="T20" fmla="*/ 142 w 490"/>
              <a:gd name="T21" fmla="*/ 0 h 423"/>
              <a:gd name="T22" fmla="*/ 0 w 490"/>
              <a:gd name="T23" fmla="*/ 81 h 423"/>
              <a:gd name="T24" fmla="*/ 0 w 490"/>
              <a:gd name="T25" fmla="*/ 244 h 423"/>
              <a:gd name="T26" fmla="*/ 104 w 490"/>
              <a:gd name="T27" fmla="*/ 207 h 423"/>
              <a:gd name="T28" fmla="*/ 174 w 490"/>
              <a:gd name="T29" fmla="*/ 202 h 423"/>
            </a:gdLst>
            <a:ahLst/>
            <a:cxnLst/>
            <a:rect l="0" t="0" r="r" b="b"/>
            <a:pathLst>
              <a:path w="490" h="423">
                <a:moveTo>
                  <a:pt x="174" y="202"/>
                </a:moveTo>
                <a:cubicBezTo>
                  <a:pt x="175" y="203"/>
                  <a:pt x="175" y="203"/>
                  <a:pt x="175" y="203"/>
                </a:cubicBezTo>
                <a:cubicBezTo>
                  <a:pt x="197" y="215"/>
                  <a:pt x="208" y="238"/>
                  <a:pt x="206" y="262"/>
                </a:cubicBezTo>
                <a:cubicBezTo>
                  <a:pt x="201" y="315"/>
                  <a:pt x="228" y="369"/>
                  <a:pt x="279" y="394"/>
                </a:cubicBezTo>
                <a:cubicBezTo>
                  <a:pt x="338" y="423"/>
                  <a:pt x="410" y="404"/>
                  <a:pt x="447" y="350"/>
                </a:cubicBezTo>
                <a:cubicBezTo>
                  <a:pt x="490" y="286"/>
                  <a:pt x="470" y="199"/>
                  <a:pt x="404" y="161"/>
                </a:cubicBezTo>
                <a:cubicBezTo>
                  <a:pt x="357" y="135"/>
                  <a:pt x="302" y="139"/>
                  <a:pt x="261" y="168"/>
                </a:cubicBezTo>
                <a:cubicBezTo>
                  <a:pt x="240" y="183"/>
                  <a:pt x="213" y="184"/>
                  <a:pt x="192" y="171"/>
                </a:cubicBezTo>
                <a:cubicBezTo>
                  <a:pt x="192" y="171"/>
                  <a:pt x="192" y="171"/>
                  <a:pt x="192" y="171"/>
                </a:cubicBezTo>
                <a:cubicBezTo>
                  <a:pt x="169" y="158"/>
                  <a:pt x="157" y="133"/>
                  <a:pt x="161" y="108"/>
                </a:cubicBezTo>
                <a:cubicBezTo>
                  <a:pt x="168" y="70"/>
                  <a:pt x="160" y="32"/>
                  <a:pt x="142" y="0"/>
                </a:cubicBezTo>
                <a:cubicBezTo>
                  <a:pt x="0" y="81"/>
                  <a:pt x="0" y="81"/>
                  <a:pt x="0" y="81"/>
                </a:cubicBezTo>
                <a:cubicBezTo>
                  <a:pt x="0" y="244"/>
                  <a:pt x="0" y="244"/>
                  <a:pt x="0" y="244"/>
                </a:cubicBezTo>
                <a:cubicBezTo>
                  <a:pt x="38" y="244"/>
                  <a:pt x="75" y="231"/>
                  <a:pt x="104" y="207"/>
                </a:cubicBezTo>
                <a:cubicBezTo>
                  <a:pt x="124" y="191"/>
                  <a:pt x="152" y="189"/>
                  <a:pt x="174" y="202"/>
                </a:cubicBezTo>
                <a:close/>
              </a:path>
            </a:pathLst>
          </a:custGeom>
          <a:solidFill>
            <a:schemeClr val="accent2"/>
          </a:solidFill>
          <a:ln cap="sq">
            <a:noFill/>
          </a:ln>
          <a:effectLst/>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6" name="标题 1"/>
          <p:cNvSpPr txBox="1"/>
          <p:nvPr/>
        </p:nvSpPr>
        <p:spPr>
          <a:xfrm>
            <a:off x="4248961" y="2346276"/>
            <a:ext cx="774993" cy="767243"/>
          </a:xfrm>
          <a:prstGeom prst="ellipse">
            <a:avLst/>
          </a:prstGeom>
          <a:solidFill>
            <a:schemeClr val="bg1"/>
          </a:solidFill>
          <a:ln cap="sq">
            <a:solidFill>
              <a:schemeClr val="bg1"/>
            </a:solidFill>
          </a:ln>
          <a:effectLst/>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7" name="标题 1"/>
          <p:cNvSpPr txBox="1"/>
          <p:nvPr/>
        </p:nvSpPr>
        <p:spPr>
          <a:xfrm>
            <a:off x="3202516" y="3058807"/>
            <a:ext cx="876902" cy="484748"/>
          </a:xfrm>
          <a:prstGeom prst="rect">
            <a:avLst/>
          </a:prstGeom>
          <a:noFill/>
          <a:ln>
            <a:noFill/>
          </a:ln>
        </p:spPr>
        <p:txBody>
          <a:bodyPr vert="horz" wrap="square" lIns="68580" tIns="34290" rIns="68580" bIns="34290" rtlCol="0" anchor="t"/>
          <a:lstStyle/>
          <a:p>
            <a:pPr algn="ctr" defTabSz="685800">
              <a:lnSpc>
                <a:spcPct val="110000"/>
              </a:lnSpc>
            </a:pPr>
            <a:r>
              <a:rPr kumimoji="1" lang="en-US" altLang="zh-CN" sz="2700">
                <a:ln w="12700">
                  <a:noFill/>
                </a:ln>
                <a:solidFill>
                  <a:srgbClr val="FFFFFF">
                    <a:alpha val="100000"/>
                  </a:srgbClr>
                </a:solidFill>
                <a:latin typeface="OPPOSans H"/>
                <a:ea typeface="OPPOSans H"/>
                <a:cs typeface="OPPOSans H"/>
              </a:rPr>
              <a:t>02</a:t>
            </a:r>
            <a:endParaRPr kumimoji="1" lang="zh-CN" altLang="en-US" sz="1350">
              <a:solidFill>
                <a:srgbClr val="000000"/>
              </a:solidFill>
            </a:endParaRPr>
          </a:p>
        </p:txBody>
      </p:sp>
      <p:sp>
        <p:nvSpPr>
          <p:cNvPr id="8" name="标题 1"/>
          <p:cNvSpPr txBox="1"/>
          <p:nvPr/>
        </p:nvSpPr>
        <p:spPr>
          <a:xfrm>
            <a:off x="5182225" y="3053148"/>
            <a:ext cx="876902" cy="484748"/>
          </a:xfrm>
          <a:prstGeom prst="rect">
            <a:avLst/>
          </a:prstGeom>
          <a:noFill/>
          <a:ln>
            <a:noFill/>
          </a:ln>
        </p:spPr>
        <p:txBody>
          <a:bodyPr vert="horz" wrap="square" lIns="68580" tIns="34290" rIns="68580" bIns="34290" rtlCol="0" anchor="t"/>
          <a:lstStyle/>
          <a:p>
            <a:pPr algn="ctr" defTabSz="685800">
              <a:lnSpc>
                <a:spcPct val="110000"/>
              </a:lnSpc>
            </a:pPr>
            <a:r>
              <a:rPr kumimoji="1" lang="en-US" altLang="zh-CN" sz="2700">
                <a:ln w="12700">
                  <a:noFill/>
                </a:ln>
                <a:solidFill>
                  <a:srgbClr val="FFFFFF">
                    <a:alpha val="100000"/>
                  </a:srgbClr>
                </a:solidFill>
                <a:latin typeface="OPPOSans H"/>
                <a:ea typeface="OPPOSans H"/>
                <a:cs typeface="OPPOSans H"/>
              </a:rPr>
              <a:t>03</a:t>
            </a:r>
            <a:endParaRPr kumimoji="1" lang="zh-CN" altLang="en-US" sz="1350">
              <a:solidFill>
                <a:srgbClr val="000000"/>
              </a:solidFill>
            </a:endParaRPr>
          </a:p>
        </p:txBody>
      </p:sp>
      <p:sp>
        <p:nvSpPr>
          <p:cNvPr id="9" name="标题 1"/>
          <p:cNvSpPr txBox="1"/>
          <p:nvPr/>
        </p:nvSpPr>
        <p:spPr>
          <a:xfrm>
            <a:off x="5348902" y="1112087"/>
            <a:ext cx="2895506" cy="1103286"/>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成本核算与分析：物流企业通过建立完善的成本核算体系，对物流服务过程中的各项成本进行准确核算和分析</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350" dirty="0"/>
          </a:p>
        </p:txBody>
      </p:sp>
      <p:sp>
        <p:nvSpPr>
          <p:cNvPr id="10" name="标题 1"/>
          <p:cNvSpPr txBox="1"/>
          <p:nvPr/>
        </p:nvSpPr>
        <p:spPr>
          <a:xfrm>
            <a:off x="4205949" y="1363084"/>
            <a:ext cx="827029" cy="484748"/>
          </a:xfrm>
          <a:prstGeom prst="rect">
            <a:avLst/>
          </a:prstGeom>
          <a:noFill/>
          <a:ln>
            <a:noFill/>
          </a:ln>
        </p:spPr>
        <p:txBody>
          <a:bodyPr vert="horz" wrap="square" lIns="68580" tIns="34290" rIns="68580" bIns="34290" rtlCol="0" anchor="t"/>
          <a:lstStyle/>
          <a:p>
            <a:pPr algn="ctr" defTabSz="685800">
              <a:lnSpc>
                <a:spcPct val="110000"/>
              </a:lnSpc>
            </a:pPr>
            <a:r>
              <a:rPr kumimoji="1" lang="en-US" altLang="zh-CN" sz="2700">
                <a:ln w="12700">
                  <a:noFill/>
                </a:ln>
                <a:solidFill>
                  <a:srgbClr val="FFFFFF">
                    <a:alpha val="100000"/>
                  </a:srgbClr>
                </a:solidFill>
                <a:latin typeface="OPPOSans H"/>
                <a:ea typeface="OPPOSans H"/>
                <a:cs typeface="OPPOSans H"/>
              </a:rPr>
              <a:t>01</a:t>
            </a:r>
            <a:endParaRPr kumimoji="1" lang="zh-CN" altLang="en-US" sz="1350">
              <a:solidFill>
                <a:srgbClr val="000000"/>
              </a:solidFill>
            </a:endParaRPr>
          </a:p>
        </p:txBody>
      </p:sp>
      <p:sp>
        <p:nvSpPr>
          <p:cNvPr id="11" name="标题 1"/>
          <p:cNvSpPr txBox="1"/>
          <p:nvPr/>
        </p:nvSpPr>
        <p:spPr>
          <a:xfrm>
            <a:off x="6043620" y="3110495"/>
            <a:ext cx="2704844" cy="1103286"/>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成本效益评估：物流企业定期对成本控制措施的实施效果进行评估，确保成本控制措施的有效性和合理性</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350" dirty="0"/>
          </a:p>
        </p:txBody>
      </p:sp>
      <p:sp>
        <p:nvSpPr>
          <p:cNvPr id="12" name="标题 1"/>
          <p:cNvSpPr txBox="1"/>
          <p:nvPr/>
        </p:nvSpPr>
        <p:spPr>
          <a:xfrm>
            <a:off x="597847" y="2859782"/>
            <a:ext cx="2614840" cy="1103286"/>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成本控制措施：物流企业根据成本核算与分析结果，制定有效的成本控制措施。成本控制措施可以包括优化运输路线、提高车辆利用率、降低仓储成本、减少库存积压等方面</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350" dirty="0"/>
          </a:p>
        </p:txBody>
      </p:sp>
      <p:sp>
        <p:nvSpPr>
          <p:cNvPr id="13" name="标题 1"/>
          <p:cNvSpPr txBox="1"/>
          <p:nvPr/>
        </p:nvSpPr>
        <p:spPr>
          <a:xfrm>
            <a:off x="671085" y="352645"/>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三）成本控制管理策略</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14"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21176646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10000"/>
          </a:blip>
          <a:srcRect l="3261" t="2190" r="2913" b="4080"/>
          <a:stretch>
            <a:fillRect/>
          </a:stretch>
        </p:blipFill>
        <p:spPr>
          <a:xfrm>
            <a:off x="0" y="0"/>
            <a:ext cx="9187094" cy="5143500"/>
          </a:xfrm>
          <a:custGeom>
            <a:avLst/>
            <a:gdLst/>
            <a:ahLst/>
            <a:cxnLst/>
            <a:rect l="l" t="t" r="r" b="b"/>
            <a:pathLst>
              <a:path w="12255500" h="6858000">
                <a:moveTo>
                  <a:pt x="0" y="0"/>
                </a:moveTo>
                <a:lnTo>
                  <a:pt x="12249458" y="0"/>
                </a:lnTo>
                <a:lnTo>
                  <a:pt x="12249458" y="6858000"/>
                </a:lnTo>
                <a:lnTo>
                  <a:pt x="0" y="6858000"/>
                </a:lnTo>
                <a:close/>
              </a:path>
            </a:pathLst>
          </a:custGeom>
          <a:noFill/>
          <a:ln>
            <a:noFill/>
          </a:ln>
        </p:spPr>
      </p:pic>
      <p:sp>
        <p:nvSpPr>
          <p:cNvPr id="3" name="标题 1"/>
          <p:cNvSpPr txBox="1"/>
          <p:nvPr/>
        </p:nvSpPr>
        <p:spPr>
          <a:xfrm rot="2200686">
            <a:off x="4496469" y="-176799"/>
            <a:ext cx="5112760" cy="5112760"/>
          </a:xfrm>
          <a:prstGeom prst="roundRect">
            <a:avLst/>
          </a:prstGeom>
          <a:gradFill>
            <a:gsLst>
              <a:gs pos="0">
                <a:schemeClr val="accent1">
                  <a:lumMod val="60000"/>
                  <a:lumOff val="40000"/>
                </a:schemeClr>
              </a:gs>
              <a:gs pos="100000">
                <a:schemeClr val="accent1"/>
              </a:gs>
            </a:gsLst>
            <a:lin ang="0" scaled="0"/>
          </a:gradFill>
          <a:ln w="1905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pic>
        <p:nvPicPr>
          <p:cNvPr id="4" name="图片 3"/>
          <p:cNvPicPr>
            <a:picLocks noChangeAspect="1"/>
          </p:cNvPicPr>
          <p:nvPr/>
        </p:nvPicPr>
        <p:blipFill>
          <a:blip r:embed="rId3">
            <a:alphaModFix/>
          </a:blip>
          <a:srcRect l="57735" t="636" r="9788" b="50649"/>
          <a:stretch>
            <a:fillRect/>
          </a:stretch>
        </p:blipFill>
        <p:spPr>
          <a:xfrm>
            <a:off x="4359301" y="-313967"/>
            <a:ext cx="5387096" cy="5387096"/>
          </a:xfrm>
          <a:custGeom>
            <a:avLst/>
            <a:gdLst/>
            <a:ahLst/>
            <a:cxnLst/>
            <a:rect l="l" t="t" r="r" b="b"/>
            <a:pathLst>
              <a:path w="7188200" h="7188200">
                <a:moveTo>
                  <a:pt x="3248711" y="1003"/>
                </a:moveTo>
                <a:cubicBezTo>
                  <a:pt x="3430621" y="9376"/>
                  <a:pt x="3612066" y="70292"/>
                  <a:pt x="3769105" y="187253"/>
                </a:cubicBezTo>
                <a:lnTo>
                  <a:pt x="6802023" y="2446118"/>
                </a:lnTo>
                <a:cubicBezTo>
                  <a:pt x="7220795" y="2758012"/>
                  <a:pt x="7307437" y="3350332"/>
                  <a:pt x="6995543" y="3769104"/>
                </a:cubicBezTo>
                <a:lnTo>
                  <a:pt x="4736678" y="6802023"/>
                </a:lnTo>
                <a:cubicBezTo>
                  <a:pt x="4424784" y="7220795"/>
                  <a:pt x="3832463" y="7307436"/>
                  <a:pt x="3413691" y="6995542"/>
                </a:cubicBezTo>
                <a:lnTo>
                  <a:pt x="380773" y="4736677"/>
                </a:lnTo>
                <a:cubicBezTo>
                  <a:pt x="-37999" y="4424783"/>
                  <a:pt x="-124641" y="3832463"/>
                  <a:pt x="187255" y="3413690"/>
                </a:cubicBezTo>
                <a:lnTo>
                  <a:pt x="2446119" y="380772"/>
                </a:lnTo>
                <a:cubicBezTo>
                  <a:pt x="2641053" y="119040"/>
                  <a:pt x="2945528" y="-12954"/>
                  <a:pt x="3248711" y="1003"/>
                </a:cubicBezTo>
                <a:close/>
              </a:path>
            </a:pathLst>
          </a:custGeom>
          <a:noFill/>
          <a:ln>
            <a:noFill/>
          </a:ln>
        </p:spPr>
      </p:pic>
      <p:sp>
        <p:nvSpPr>
          <p:cNvPr id="5" name="标题 1"/>
          <p:cNvSpPr txBox="1"/>
          <p:nvPr/>
        </p:nvSpPr>
        <p:spPr>
          <a:xfrm>
            <a:off x="616744" y="1378553"/>
            <a:ext cx="5805488" cy="2386394"/>
          </a:xfrm>
          <a:prstGeom prst="round2DiagRect">
            <a:avLst>
              <a:gd name="adj1" fmla="val 18492"/>
              <a:gd name="adj2" fmla="val 0"/>
            </a:avLst>
          </a:prstGeom>
          <a:solidFill>
            <a:schemeClr val="bg1"/>
          </a:solidFill>
          <a:ln w="12700" cap="flat">
            <a:solidFill>
              <a:schemeClr val="accent1"/>
            </a:solidFill>
            <a:miter/>
          </a:ln>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741908" y="2080593"/>
            <a:ext cx="5232043" cy="1102673"/>
          </a:xfrm>
          <a:prstGeom prst="rect">
            <a:avLst/>
          </a:prstGeom>
          <a:noFill/>
          <a:ln>
            <a:noFill/>
            <a:prstDash val="solid"/>
          </a:ln>
        </p:spPr>
        <p:txBody>
          <a:bodyPr vert="horz" wrap="square" lIns="0" tIns="0" rIns="0" bIns="0" rtlCol="0" anchor="t"/>
          <a:lstStyle/>
          <a:p>
            <a:pPr>
              <a:lnSpc>
                <a:spcPct val="130000"/>
              </a:lnSpc>
              <a:spcBef>
                <a:spcPct val="0"/>
              </a:spcBef>
              <a:spcAft>
                <a:spcPts val="1200"/>
              </a:spcAft>
            </a:pPr>
            <a:r>
              <a:rPr lang="zh-CN" altLang="en-US" sz="2800" b="1" dirty="0" err="1">
                <a:solidFill>
                  <a:srgbClr val="0474B6"/>
                </a:solidFill>
                <a:latin typeface="华文楷体" panose="02010600040101010101" pitchFamily="2" charset="-122"/>
                <a:ea typeface="华文楷体" panose="02010600040101010101" pitchFamily="2" charset="-122"/>
              </a:rPr>
              <a:t>五</a:t>
            </a:r>
            <a:r>
              <a:rPr lang="en-US" altLang="zh-CN" sz="2800" b="1" dirty="0" smtClean="0">
                <a:solidFill>
                  <a:srgbClr val="0474B6"/>
                </a:solidFill>
                <a:latin typeface="华文楷体" panose="02010600040101010101" pitchFamily="2" charset="-122"/>
                <a:ea typeface="华文楷体" panose="02010600040101010101" pitchFamily="2" charset="-122"/>
              </a:rPr>
              <a:t>、</a:t>
            </a:r>
            <a:r>
              <a:rPr lang="en-US" altLang="zh-CN" sz="2800" b="1" dirty="0" err="1" smtClean="0">
                <a:solidFill>
                  <a:srgbClr val="0474B6"/>
                </a:solidFill>
                <a:latin typeface="华文楷体" panose="02010600040101010101" pitchFamily="2" charset="-122"/>
                <a:ea typeface="华文楷体" panose="02010600040101010101" pitchFamily="2" charset="-122"/>
              </a:rPr>
              <a:t>第三方物流</a:t>
            </a:r>
            <a:r>
              <a:rPr lang="zh-CN" altLang="en-US" sz="2800" b="1" dirty="0" smtClean="0">
                <a:solidFill>
                  <a:srgbClr val="0474B6"/>
                </a:solidFill>
                <a:latin typeface="华文楷体" panose="02010600040101010101" pitchFamily="2" charset="-122"/>
                <a:ea typeface="华文楷体" panose="02010600040101010101" pitchFamily="2" charset="-122"/>
              </a:rPr>
              <a:t>企业</a:t>
            </a:r>
            <a:r>
              <a:rPr lang="en-US" altLang="zh-CN" sz="2800" b="1" dirty="0" err="1" smtClean="0">
                <a:solidFill>
                  <a:srgbClr val="0474B6"/>
                </a:solidFill>
                <a:latin typeface="华文楷体" panose="02010600040101010101" pitchFamily="2" charset="-122"/>
                <a:ea typeface="华文楷体" panose="02010600040101010101" pitchFamily="2" charset="-122"/>
              </a:rPr>
              <a:t>的市场拓展策略</a:t>
            </a:r>
            <a:endParaRPr lang="zh-CN" altLang="en-US" sz="2800" b="1" dirty="0">
              <a:solidFill>
                <a:srgbClr val="0474B6"/>
              </a:solidFill>
              <a:latin typeface="华文楷体" panose="02010600040101010101" pitchFamily="2" charset="-122"/>
              <a:ea typeface="华文楷体" panose="02010600040101010101" pitchFamily="2" charset="-122"/>
            </a:endParaRPr>
          </a:p>
        </p:txBody>
      </p:sp>
      <p:sp>
        <p:nvSpPr>
          <p:cNvPr id="7" name="标题 1"/>
          <p:cNvSpPr txBox="1"/>
          <p:nvPr/>
        </p:nvSpPr>
        <p:spPr>
          <a:xfrm>
            <a:off x="936729" y="441579"/>
            <a:ext cx="1193019" cy="1948576"/>
          </a:xfrm>
          <a:prstGeom prst="rect">
            <a:avLst/>
          </a:prstGeom>
          <a:noFill/>
          <a:ln>
            <a:noFill/>
            <a:prstDash val="solid"/>
          </a:ln>
        </p:spPr>
        <p:txBody>
          <a:bodyPr vert="horz" wrap="square" lIns="0" tIns="0" rIns="0" bIns="0" rtlCol="0" anchor="b"/>
          <a:lstStyle/>
          <a:p>
            <a:pPr defTabSz="685800">
              <a:lnSpc>
                <a:spcPct val="110000"/>
              </a:lnSpc>
            </a:pPr>
            <a:endParaRPr kumimoji="1" lang="zh-CN" altLang="en-US" sz="1350" dirty="0">
              <a:solidFill>
                <a:srgbClr val="000000"/>
              </a:solidFill>
            </a:endParaRPr>
          </a:p>
        </p:txBody>
      </p:sp>
      <p:sp>
        <p:nvSpPr>
          <p:cNvPr id="8" name="标题 1"/>
          <p:cNvSpPr txBox="1"/>
          <p:nvPr/>
        </p:nvSpPr>
        <p:spPr>
          <a:xfrm>
            <a:off x="5973951" y="1729511"/>
            <a:ext cx="213142" cy="213142"/>
          </a:xfrm>
          <a:prstGeom prst="plus">
            <a:avLst>
              <a:gd name="adj" fmla="val 37333"/>
            </a:avLst>
          </a:prstGeom>
          <a:solidFill>
            <a:schemeClr val="accent1"/>
          </a:solidFill>
          <a:ln w="12700" cap="flat">
            <a:noFill/>
            <a:miter/>
          </a:ln>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0" name="标题 1"/>
          <p:cNvSpPr txBox="1"/>
          <p:nvPr/>
        </p:nvSpPr>
        <p:spPr>
          <a:xfrm rot="2200686">
            <a:off x="-588697" y="-1478446"/>
            <a:ext cx="1759276" cy="1759276"/>
          </a:xfrm>
          <a:prstGeom prst="roundRect">
            <a:avLst/>
          </a:prstGeom>
          <a:solidFill>
            <a:schemeClr val="bg1"/>
          </a:solidFill>
          <a:ln w="19050" cap="sq">
            <a:solidFill>
              <a:schemeClr val="accent1">
                <a:alpha val="30000"/>
              </a:schemeClr>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1" name="标题 1"/>
          <p:cNvSpPr txBox="1"/>
          <p:nvPr/>
        </p:nvSpPr>
        <p:spPr>
          <a:xfrm rot="14493014">
            <a:off x="-853350" y="4896357"/>
            <a:ext cx="1759276" cy="1759276"/>
          </a:xfrm>
          <a:prstGeom prst="roundRect">
            <a:avLst/>
          </a:prstGeom>
          <a:solidFill>
            <a:schemeClr val="bg1"/>
          </a:solidFill>
          <a:ln w="19050" cap="sq">
            <a:solidFill>
              <a:schemeClr val="accent1">
                <a:alpha val="30000"/>
              </a:schemeClr>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2824686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9525" y="-381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rot="15893899">
            <a:off x="4939385" y="908512"/>
            <a:ext cx="3224685" cy="3224687"/>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4" name="标题 1"/>
          <p:cNvSpPr txBox="1"/>
          <p:nvPr/>
        </p:nvSpPr>
        <p:spPr>
          <a:xfrm>
            <a:off x="5414998" y="1379822"/>
            <a:ext cx="2273459" cy="2273458"/>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5" name="标题 1"/>
          <p:cNvSpPr txBox="1"/>
          <p:nvPr/>
        </p:nvSpPr>
        <p:spPr>
          <a:xfrm>
            <a:off x="5200696" y="1169825"/>
            <a:ext cx="2702063" cy="2702061"/>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rot="9706595">
            <a:off x="5200696" y="1169825"/>
            <a:ext cx="2702063" cy="2702061"/>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7" name="标题 1"/>
          <p:cNvSpPr txBox="1"/>
          <p:nvPr/>
        </p:nvSpPr>
        <p:spPr>
          <a:xfrm rot="17900328">
            <a:off x="5283023" y="1252151"/>
            <a:ext cx="2537408" cy="2537409"/>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8" name="标题 1"/>
          <p:cNvSpPr txBox="1"/>
          <p:nvPr/>
        </p:nvSpPr>
        <p:spPr>
          <a:xfrm rot="1791875" flipV="1">
            <a:off x="5283022" y="1252151"/>
            <a:ext cx="2537411" cy="2537409"/>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9" name="标题 1"/>
          <p:cNvSpPr txBox="1"/>
          <p:nvPr/>
        </p:nvSpPr>
        <p:spPr>
          <a:xfrm rot="13500000">
            <a:off x="6625919" y="2791391"/>
            <a:ext cx="1835726" cy="1835727"/>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pic>
        <p:nvPicPr>
          <p:cNvPr id="10" name="图片 9"/>
          <p:cNvPicPr>
            <a:picLocks noChangeAspect="1"/>
          </p:cNvPicPr>
          <p:nvPr/>
        </p:nvPicPr>
        <p:blipFill>
          <a:blip r:embed="rId2">
            <a:alphaModFix/>
          </a:blip>
          <a:srcRect l="43541" t="7284" r="13401" b="15793"/>
          <a:stretch>
            <a:fillRect/>
          </a:stretch>
        </p:blipFill>
        <p:spPr>
          <a:xfrm>
            <a:off x="5414998" y="1379822"/>
            <a:ext cx="2273459" cy="2273458"/>
          </a:xfrm>
          <a:custGeom>
            <a:avLst/>
            <a:gdLst/>
            <a:ahLst/>
            <a:cxnLst/>
            <a:rect l="l" t="t" r="r" b="b"/>
            <a:pathLst>
              <a:path w="3035300" h="3035300">
                <a:moveTo>
                  <a:pt x="1515640" y="0"/>
                </a:moveTo>
                <a:cubicBezTo>
                  <a:pt x="2352704" y="0"/>
                  <a:pt x="3031279" y="678575"/>
                  <a:pt x="3031279" y="1515639"/>
                </a:cubicBezTo>
                <a:cubicBezTo>
                  <a:pt x="3031279" y="2352702"/>
                  <a:pt x="2352704" y="3031277"/>
                  <a:pt x="1515640" y="3031277"/>
                </a:cubicBezTo>
                <a:cubicBezTo>
                  <a:pt x="678575" y="3031277"/>
                  <a:pt x="0" y="2352702"/>
                  <a:pt x="0" y="1515639"/>
                </a:cubicBezTo>
                <a:cubicBezTo>
                  <a:pt x="0" y="678575"/>
                  <a:pt x="678575" y="0"/>
                  <a:pt x="1515640" y="0"/>
                </a:cubicBezTo>
                <a:close/>
              </a:path>
            </a:pathLst>
          </a:custGeom>
          <a:noFill/>
          <a:ln>
            <a:noFill/>
          </a:ln>
        </p:spPr>
      </p:pic>
      <p:sp>
        <p:nvSpPr>
          <p:cNvPr id="11" name="标题 1"/>
          <p:cNvSpPr txBox="1"/>
          <p:nvPr/>
        </p:nvSpPr>
        <p:spPr>
          <a:xfrm rot="13334174" flipV="1">
            <a:off x="6448388" y="2613861"/>
            <a:ext cx="2190788" cy="2190787"/>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2" name="标题 1"/>
          <p:cNvSpPr txBox="1"/>
          <p:nvPr/>
        </p:nvSpPr>
        <p:spPr>
          <a:xfrm>
            <a:off x="6779047" y="2939865"/>
            <a:ext cx="1544543" cy="1544542"/>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3" name="标题 1"/>
          <p:cNvSpPr txBox="1"/>
          <p:nvPr/>
        </p:nvSpPr>
        <p:spPr>
          <a:xfrm rot="900000">
            <a:off x="6625919" y="2791392"/>
            <a:ext cx="1835727" cy="1835726"/>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4" name="标题 1"/>
          <p:cNvSpPr txBox="1"/>
          <p:nvPr/>
        </p:nvSpPr>
        <p:spPr>
          <a:xfrm rot="8100000">
            <a:off x="6681850" y="2847323"/>
            <a:ext cx="1723865" cy="1723864"/>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5" name="标题 1"/>
          <p:cNvSpPr txBox="1"/>
          <p:nvPr/>
        </p:nvSpPr>
        <p:spPr>
          <a:xfrm rot="1791875" flipV="1">
            <a:off x="6681849" y="2847322"/>
            <a:ext cx="1723866" cy="1723865"/>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pic>
        <p:nvPicPr>
          <p:cNvPr id="16" name="图片 15"/>
          <p:cNvPicPr>
            <a:picLocks noChangeAspect="1"/>
          </p:cNvPicPr>
          <p:nvPr/>
        </p:nvPicPr>
        <p:blipFill>
          <a:blip r:embed="rId3">
            <a:alphaModFix/>
          </a:blip>
          <a:srcRect l="22025" r="22025"/>
          <a:stretch>
            <a:fillRect/>
          </a:stretch>
        </p:blipFill>
        <p:spPr>
          <a:xfrm>
            <a:off x="6778717" y="2939534"/>
            <a:ext cx="1545203" cy="1545203"/>
          </a:xfrm>
          <a:custGeom>
            <a:avLst/>
            <a:gdLst/>
            <a:ahLst/>
            <a:cxnLst/>
            <a:rect l="l" t="t" r="r" b="b"/>
            <a:pathLst>
              <a:path w="2057400" h="2057400">
                <a:moveTo>
                  <a:pt x="1030136" y="0"/>
                </a:moveTo>
                <a:cubicBezTo>
                  <a:pt x="1599064" y="0"/>
                  <a:pt x="2060271" y="461207"/>
                  <a:pt x="2060271" y="1030135"/>
                </a:cubicBezTo>
                <a:cubicBezTo>
                  <a:pt x="2060271" y="1599063"/>
                  <a:pt x="1599064" y="2060270"/>
                  <a:pt x="1030136" y="2060270"/>
                </a:cubicBezTo>
                <a:cubicBezTo>
                  <a:pt x="461207" y="2060270"/>
                  <a:pt x="0" y="1599063"/>
                  <a:pt x="0" y="1030135"/>
                </a:cubicBezTo>
                <a:cubicBezTo>
                  <a:pt x="0" y="461207"/>
                  <a:pt x="461207" y="0"/>
                  <a:pt x="1030136" y="0"/>
                </a:cubicBezTo>
                <a:close/>
              </a:path>
            </a:pathLst>
          </a:custGeom>
          <a:noFill/>
          <a:ln>
            <a:noFill/>
          </a:ln>
        </p:spPr>
      </p:pic>
      <p:sp>
        <p:nvSpPr>
          <p:cNvPr id="17" name="标题 1"/>
          <p:cNvSpPr txBox="1"/>
          <p:nvPr/>
        </p:nvSpPr>
        <p:spPr>
          <a:xfrm>
            <a:off x="495300" y="2377632"/>
            <a:ext cx="676637" cy="676637"/>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8" name="标题 1"/>
          <p:cNvSpPr txBox="1"/>
          <p:nvPr/>
        </p:nvSpPr>
        <p:spPr>
          <a:xfrm>
            <a:off x="690313" y="2572645"/>
            <a:ext cx="286611" cy="286611"/>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763"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19" name="标题 1"/>
          <p:cNvSpPr txBox="1"/>
          <p:nvPr/>
        </p:nvSpPr>
        <p:spPr>
          <a:xfrm>
            <a:off x="495300" y="1071718"/>
            <a:ext cx="676637" cy="676637"/>
          </a:xfrm>
          <a:prstGeom prst="ellipse">
            <a:avLst/>
          </a:prstGeom>
          <a:noFill/>
          <a:ln w="69850" cap="sq">
            <a:gradFill>
              <a:gsLst>
                <a:gs pos="7000">
                  <a:schemeClr val="accent1">
                    <a:alpha val="0"/>
                  </a:schemeClr>
                </a:gs>
                <a:gs pos="100000">
                  <a:schemeClr val="accent1"/>
                </a:gs>
              </a:gsLst>
              <a:lin ang="1890000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20" name="标题 1"/>
          <p:cNvSpPr txBox="1"/>
          <p:nvPr/>
        </p:nvSpPr>
        <p:spPr>
          <a:xfrm>
            <a:off x="690313" y="1293027"/>
            <a:ext cx="286611" cy="250924"/>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gradFill>
            <a:gsLst>
              <a:gs pos="7000">
                <a:schemeClr val="accent1"/>
              </a:gs>
              <a:gs pos="100000">
                <a:schemeClr val="accent1"/>
              </a:gs>
            </a:gsLst>
            <a:lin ang="18900000" scaled="0"/>
          </a:gradFill>
          <a:ln w="763"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1" name="标题 1"/>
          <p:cNvSpPr txBox="1"/>
          <p:nvPr/>
        </p:nvSpPr>
        <p:spPr>
          <a:xfrm>
            <a:off x="495300" y="3683545"/>
            <a:ext cx="676637" cy="676637"/>
          </a:xfrm>
          <a:prstGeom prst="ellipse">
            <a:avLst/>
          </a:prstGeom>
          <a:noFill/>
          <a:ln w="69850" cap="sq">
            <a:gradFill>
              <a:gsLst>
                <a:gs pos="7000">
                  <a:schemeClr val="accent1">
                    <a:alpha val="0"/>
                  </a:schemeClr>
                </a:gs>
                <a:gs pos="100000">
                  <a:schemeClr val="accent1"/>
                </a:gs>
              </a:gsLst>
              <a:lin ang="1890000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22" name="标题 1"/>
          <p:cNvSpPr txBox="1"/>
          <p:nvPr/>
        </p:nvSpPr>
        <p:spPr>
          <a:xfrm>
            <a:off x="681407" y="3895965"/>
            <a:ext cx="304422" cy="251800"/>
          </a:xfrm>
          <a:custGeom>
            <a:avLst/>
            <a:gdLst>
              <a:gd name="connsiteX0" fmla="*/ 114387 w 870468"/>
              <a:gd name="connsiteY0" fmla="*/ 394297 h 720000"/>
              <a:gd name="connsiteX1" fmla="*/ 125598 w 870468"/>
              <a:gd name="connsiteY1" fmla="*/ 421319 h 720000"/>
              <a:gd name="connsiteX2" fmla="*/ 153878 w 870468"/>
              <a:gd name="connsiteY2" fmla="*/ 433051 h 720000"/>
              <a:gd name="connsiteX3" fmla="*/ 449972 w 870468"/>
              <a:gd name="connsiteY3" fmla="*/ 433051 h 720000"/>
              <a:gd name="connsiteX4" fmla="*/ 478295 w 870468"/>
              <a:gd name="connsiteY4" fmla="*/ 421319 h 720000"/>
              <a:gd name="connsiteX5" fmla="*/ 489465 w 870468"/>
              <a:gd name="connsiteY5" fmla="*/ 394297 h 720000"/>
              <a:gd name="connsiteX6" fmla="*/ 116266 w 870468"/>
              <a:gd name="connsiteY6" fmla="*/ 68594 h 720000"/>
              <a:gd name="connsiteX7" fmla="*/ 68708 w 870468"/>
              <a:gd name="connsiteY7" fmla="*/ 116152 h 720000"/>
              <a:gd name="connsiteX8" fmla="*/ 68708 w 870468"/>
              <a:gd name="connsiteY8" fmla="*/ 241561 h 720000"/>
              <a:gd name="connsiteX9" fmla="*/ 801875 w 870468"/>
              <a:gd name="connsiteY9" fmla="*/ 241561 h 720000"/>
              <a:gd name="connsiteX10" fmla="*/ 801875 w 870468"/>
              <a:gd name="connsiteY10" fmla="*/ 116152 h 720000"/>
              <a:gd name="connsiteX11" fmla="*/ 754317 w 870468"/>
              <a:gd name="connsiteY11" fmla="*/ 68594 h 720000"/>
              <a:gd name="connsiteX12" fmla="*/ 598821 w 870468"/>
              <a:gd name="connsiteY12" fmla="*/ 68594 h 720000"/>
              <a:gd name="connsiteX13" fmla="*/ 116266 w 870468"/>
              <a:gd name="connsiteY13" fmla="*/ 0 h 720000"/>
              <a:gd name="connsiteX14" fmla="*/ 598821 w 870468"/>
              <a:gd name="connsiteY14" fmla="*/ 0 h 720000"/>
              <a:gd name="connsiteX15" fmla="*/ 754317 w 870468"/>
              <a:gd name="connsiteY15" fmla="*/ 0 h 720000"/>
              <a:gd name="connsiteX16" fmla="*/ 870468 w 870468"/>
              <a:gd name="connsiteY16" fmla="*/ 116152 h 720000"/>
              <a:gd name="connsiteX17" fmla="*/ 870468 w 870468"/>
              <a:gd name="connsiteY17" fmla="*/ 360001 h 720000"/>
              <a:gd name="connsiteX18" fmla="*/ 870468 w 870468"/>
              <a:gd name="connsiteY18" fmla="*/ 603736 h 720000"/>
              <a:gd name="connsiteX19" fmla="*/ 754317 w 870468"/>
              <a:gd name="connsiteY19" fmla="*/ 720000 h 720000"/>
              <a:gd name="connsiteX20" fmla="*/ 598821 w 870468"/>
              <a:gd name="connsiteY20" fmla="*/ 720000 h 720000"/>
              <a:gd name="connsiteX21" fmla="*/ 116266 w 870468"/>
              <a:gd name="connsiteY21" fmla="*/ 720000 h 720000"/>
              <a:gd name="connsiteX22" fmla="*/ 115 w 870468"/>
              <a:gd name="connsiteY22" fmla="*/ 603850 h 720000"/>
              <a:gd name="connsiteX23" fmla="*/ 115 w 870468"/>
              <a:gd name="connsiteY23" fmla="*/ 360279 h 720000"/>
              <a:gd name="connsiteX24" fmla="*/ 0 w 870468"/>
              <a:gd name="connsiteY24" fmla="*/ 360001 h 720000"/>
              <a:gd name="connsiteX25" fmla="*/ 115 w 870468"/>
              <a:gd name="connsiteY25" fmla="*/ 359723 h 720000"/>
              <a:gd name="connsiteX26" fmla="*/ 115 w 870468"/>
              <a:gd name="connsiteY26" fmla="*/ 116152 h 720000"/>
              <a:gd name="connsiteX27" fmla="*/ 116266 w 870468"/>
              <a:gd name="connsiteY27" fmla="*/ 0 h 720000"/>
            </a:gdLst>
            <a:ahLst/>
            <a:cxnLst/>
            <a:rect l="l" t="t" r="r" b="b"/>
            <a:pathLst>
              <a:path w="870468" h="720000">
                <a:moveTo>
                  <a:pt x="114387" y="394297"/>
                </a:moveTo>
                <a:lnTo>
                  <a:pt x="125598" y="421319"/>
                </a:lnTo>
                <a:cubicBezTo>
                  <a:pt x="132843" y="428564"/>
                  <a:pt x="142846" y="433051"/>
                  <a:pt x="153878" y="433051"/>
                </a:cubicBezTo>
                <a:lnTo>
                  <a:pt x="449972" y="433051"/>
                </a:lnTo>
                <a:cubicBezTo>
                  <a:pt x="461061" y="433051"/>
                  <a:pt x="471064" y="428564"/>
                  <a:pt x="478295" y="421319"/>
                </a:cubicBezTo>
                <a:lnTo>
                  <a:pt x="489465" y="394297"/>
                </a:lnTo>
                <a:close/>
                <a:moveTo>
                  <a:pt x="116266" y="68594"/>
                </a:moveTo>
                <a:cubicBezTo>
                  <a:pt x="89972" y="68594"/>
                  <a:pt x="68708" y="89972"/>
                  <a:pt x="68708" y="116152"/>
                </a:cubicBezTo>
                <a:lnTo>
                  <a:pt x="68708" y="241561"/>
                </a:lnTo>
                <a:lnTo>
                  <a:pt x="801875" y="241561"/>
                </a:lnTo>
                <a:lnTo>
                  <a:pt x="801875" y="116152"/>
                </a:lnTo>
                <a:cubicBezTo>
                  <a:pt x="801875" y="89858"/>
                  <a:pt x="780497" y="68594"/>
                  <a:pt x="754317" y="68594"/>
                </a:cubicBezTo>
                <a:lnTo>
                  <a:pt x="598821" y="68594"/>
                </a:lnTo>
                <a:close/>
                <a:moveTo>
                  <a:pt x="116266" y="0"/>
                </a:moveTo>
                <a:lnTo>
                  <a:pt x="598821" y="0"/>
                </a:lnTo>
                <a:lnTo>
                  <a:pt x="754317" y="0"/>
                </a:lnTo>
                <a:cubicBezTo>
                  <a:pt x="818338" y="0"/>
                  <a:pt x="870468" y="52131"/>
                  <a:pt x="870468" y="116152"/>
                </a:cubicBezTo>
                <a:lnTo>
                  <a:pt x="870468" y="360001"/>
                </a:lnTo>
                <a:lnTo>
                  <a:pt x="870468" y="603736"/>
                </a:lnTo>
                <a:cubicBezTo>
                  <a:pt x="870468" y="667870"/>
                  <a:pt x="818338" y="720000"/>
                  <a:pt x="754317" y="720000"/>
                </a:cubicBezTo>
                <a:lnTo>
                  <a:pt x="598821" y="720000"/>
                </a:lnTo>
                <a:lnTo>
                  <a:pt x="116266" y="720000"/>
                </a:lnTo>
                <a:cubicBezTo>
                  <a:pt x="52246" y="720000"/>
                  <a:pt x="115" y="667870"/>
                  <a:pt x="115" y="603850"/>
                </a:cubicBezTo>
                <a:lnTo>
                  <a:pt x="115" y="360279"/>
                </a:lnTo>
                <a:lnTo>
                  <a:pt x="0" y="360001"/>
                </a:lnTo>
                <a:lnTo>
                  <a:pt x="115" y="359723"/>
                </a:lnTo>
                <a:lnTo>
                  <a:pt x="115" y="116152"/>
                </a:lnTo>
                <a:cubicBezTo>
                  <a:pt x="115" y="52131"/>
                  <a:pt x="52246" y="0"/>
                  <a:pt x="116266" y="0"/>
                </a:cubicBezTo>
                <a:close/>
              </a:path>
            </a:pathLst>
          </a:custGeom>
          <a:gradFill>
            <a:gsLst>
              <a:gs pos="7000">
                <a:schemeClr val="accent1"/>
              </a:gs>
              <a:gs pos="100000">
                <a:schemeClr val="accent1"/>
              </a:gs>
            </a:gsLst>
            <a:lin ang="18900000" scaled="0"/>
          </a:gradFill>
          <a:ln w="763"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3" name="标题 1"/>
          <p:cNvSpPr txBox="1"/>
          <p:nvPr/>
        </p:nvSpPr>
        <p:spPr>
          <a:xfrm>
            <a:off x="1455881" y="960120"/>
            <a:ext cx="3223185" cy="1130871"/>
          </a:xfrm>
          <a:prstGeom prst="rect">
            <a:avLst/>
          </a:prstGeom>
          <a:noFill/>
          <a:ln>
            <a:noFill/>
          </a:ln>
        </p:spPr>
        <p:txBody>
          <a:bodyPr vert="horz" wrap="square" lIns="0" tIns="0" rIns="0" bIns="0" rtlCol="0" anchor="ctr"/>
          <a:lstStyle/>
          <a:p>
            <a:pP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市场环境调研：物流企业通过市场调研，了解宏观经济环境、行业发展趋势、市场竞争状况、政策法规变化等方面的信息</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24" name="标题 1"/>
          <p:cNvSpPr txBox="1"/>
          <p:nvPr/>
        </p:nvSpPr>
        <p:spPr>
          <a:xfrm>
            <a:off x="1455881" y="2253012"/>
            <a:ext cx="3223185" cy="1130871"/>
          </a:xfrm>
          <a:prstGeom prst="rect">
            <a:avLst/>
          </a:prstGeom>
          <a:noFill/>
          <a:ln>
            <a:noFill/>
          </a:ln>
        </p:spPr>
        <p:txBody>
          <a:bodyPr vert="horz" wrap="square" lIns="0" tIns="0" rIns="0" bIns="0" rtlCol="0" anchor="ctr"/>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客户需求调研：物流企业通过与客户沟通、问卷调查、客户反馈等方式，深入了解客户的需求和期望。客户需求调研可以帮助物流企业发现潜在的市场机会，开发新的物流服务产品。</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25" name="标题 1"/>
          <p:cNvSpPr txBox="1"/>
          <p:nvPr/>
        </p:nvSpPr>
        <p:spPr>
          <a:xfrm>
            <a:off x="1455881" y="3545905"/>
            <a:ext cx="3223185" cy="1130871"/>
          </a:xfrm>
          <a:prstGeom prst="rect">
            <a:avLst/>
          </a:prstGeom>
          <a:noFill/>
          <a:ln>
            <a:noFill/>
          </a:ln>
        </p:spPr>
        <p:txBody>
          <a:bodyPr vert="horz" wrap="square" lIns="0" tIns="0" rIns="0" bIns="0" rtlCol="0" anchor="ctr"/>
          <a:lstStyle/>
          <a:p>
            <a:pP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竞争对手分析：物流企业通过分析竞争对手的优势和劣势，了解竞争对手的市场定位、服务内容、价格策略等方面的信息</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26" name="标题 1"/>
          <p:cNvSpPr txBox="1"/>
          <p:nvPr/>
        </p:nvSpPr>
        <p:spPr>
          <a:xfrm>
            <a:off x="671085" y="352645"/>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一）市场调研与分析</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27"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3633746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9525" y="-381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3963452" y="1130622"/>
            <a:ext cx="4785012" cy="945000"/>
          </a:xfrm>
          <a:prstGeom prst="rect">
            <a:avLst/>
          </a:prstGeom>
          <a:noFill/>
          <a:ln>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品牌定位：物流企业根据自身的业务特点、服务优势、市场定位等因素，确定品牌的核心价值和定位。品牌定位可以帮助物流企业明确自身的品牌形象和发展方向，吸引目标客户群体。</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4" name="标题 1"/>
          <p:cNvSpPr txBox="1"/>
          <p:nvPr/>
        </p:nvSpPr>
        <p:spPr>
          <a:xfrm>
            <a:off x="3963452" y="2279401"/>
            <a:ext cx="4857020" cy="945000"/>
          </a:xfrm>
          <a:prstGeom prst="rect">
            <a:avLst/>
          </a:prstGeom>
          <a:noFill/>
          <a:ln>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品牌建设：物流企业通过提供优质的服务、良好的客户体验、积极的社会责任履行等方式，树立良好的品牌形象。品牌建设是一个长期的过程，需要物流企业不断积累品牌资产，提高品牌知名度和美誉度。</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5" name="标题 1"/>
          <p:cNvSpPr txBox="1"/>
          <p:nvPr/>
        </p:nvSpPr>
        <p:spPr>
          <a:xfrm>
            <a:off x="3963452" y="3423257"/>
            <a:ext cx="4857020" cy="945000"/>
          </a:xfrm>
          <a:prstGeom prst="rect">
            <a:avLst/>
          </a:prstGeom>
          <a:noFill/>
          <a:ln>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品牌推广：物流企业通过广告宣传、公关活动、参加行业展会、举办客户活动等方式，提高品牌知名度和影响力。品牌推广可以帮助物流企业扩大品牌传播范围，吸引更多的潜在客户。</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6" name="标题 1"/>
          <p:cNvSpPr txBox="1"/>
          <p:nvPr/>
        </p:nvSpPr>
        <p:spPr>
          <a:xfrm>
            <a:off x="3128368" y="3423256"/>
            <a:ext cx="666761" cy="666761"/>
          </a:xfrm>
          <a:prstGeom prst="ellipse">
            <a:avLst/>
          </a:prstGeom>
          <a:gradFill>
            <a:gsLst>
              <a:gs pos="0">
                <a:schemeClr val="accent1">
                  <a:lumMod val="60000"/>
                  <a:lumOff val="40000"/>
                </a:schemeClr>
              </a:gs>
              <a:gs pos="100000">
                <a:schemeClr val="accent1"/>
              </a:gs>
            </a:gsLst>
            <a:lin ang="2700000" scaled="0"/>
          </a:gradFill>
          <a:ln w="12700" cap="sq">
            <a:noFill/>
            <a:miter/>
          </a:ln>
          <a:effectLst>
            <a:outerShdw blurRad="317500" dist="127000" dir="2700000" algn="tl" rotWithShape="0">
              <a:schemeClr val="accent1">
                <a:alpha val="2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7" name="标题 1"/>
          <p:cNvSpPr txBox="1"/>
          <p:nvPr/>
        </p:nvSpPr>
        <p:spPr>
          <a:xfrm>
            <a:off x="3299984" y="3606994"/>
            <a:ext cx="323526" cy="299284"/>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8" name="标题 1"/>
          <p:cNvSpPr txBox="1"/>
          <p:nvPr/>
        </p:nvSpPr>
        <p:spPr>
          <a:xfrm>
            <a:off x="3128368" y="2279401"/>
            <a:ext cx="666761" cy="666761"/>
          </a:xfrm>
          <a:prstGeom prst="ellipse">
            <a:avLst/>
          </a:prstGeom>
          <a:gradFill>
            <a:gsLst>
              <a:gs pos="0">
                <a:schemeClr val="accent1">
                  <a:lumMod val="60000"/>
                  <a:lumOff val="40000"/>
                </a:schemeClr>
              </a:gs>
              <a:gs pos="100000">
                <a:schemeClr val="accent1"/>
              </a:gs>
            </a:gsLst>
            <a:lin ang="2700000" scaled="0"/>
          </a:gradFill>
          <a:ln w="12700" cap="sq">
            <a:noFill/>
            <a:miter/>
          </a:ln>
          <a:effectLst>
            <a:outerShdw blurRad="317500" dist="127000" dir="2700000" algn="tl" rotWithShape="0">
              <a:schemeClr val="accent1">
                <a:alpha val="2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9" name="标题 1"/>
          <p:cNvSpPr txBox="1"/>
          <p:nvPr/>
        </p:nvSpPr>
        <p:spPr>
          <a:xfrm>
            <a:off x="3317839" y="2463139"/>
            <a:ext cx="287817" cy="299284"/>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10" name="标题 1"/>
          <p:cNvSpPr txBox="1"/>
          <p:nvPr/>
        </p:nvSpPr>
        <p:spPr>
          <a:xfrm>
            <a:off x="3128368" y="1130622"/>
            <a:ext cx="666761" cy="666761"/>
          </a:xfrm>
          <a:prstGeom prst="ellipse">
            <a:avLst/>
          </a:prstGeom>
          <a:gradFill>
            <a:gsLst>
              <a:gs pos="0">
                <a:schemeClr val="accent1">
                  <a:lumMod val="60000"/>
                  <a:lumOff val="40000"/>
                </a:schemeClr>
              </a:gs>
              <a:gs pos="100000">
                <a:schemeClr val="accent1"/>
              </a:gs>
            </a:gsLst>
            <a:lin ang="2700000" scaled="0"/>
          </a:gradFill>
          <a:ln w="12700" cap="sq">
            <a:noFill/>
            <a:miter/>
          </a:ln>
          <a:effectLst>
            <a:outerShdw blurRad="317500" dist="127000" dir="2700000" algn="tl" rotWithShape="0">
              <a:schemeClr val="accent1">
                <a:alpha val="20000"/>
              </a:schemeClr>
            </a:outerShdw>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1" name="标题 1"/>
          <p:cNvSpPr txBox="1"/>
          <p:nvPr/>
        </p:nvSpPr>
        <p:spPr>
          <a:xfrm>
            <a:off x="3296692" y="1314360"/>
            <a:ext cx="330111" cy="299284"/>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9525"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12" name="标题 1"/>
          <p:cNvSpPr txBox="1"/>
          <p:nvPr/>
        </p:nvSpPr>
        <p:spPr>
          <a:xfrm>
            <a:off x="1121023" y="982363"/>
            <a:ext cx="1636767" cy="3483575"/>
          </a:xfrm>
          <a:custGeom>
            <a:avLst/>
            <a:gdLst>
              <a:gd name="connsiteX0" fmla="*/ 4109456 w 4114890"/>
              <a:gd name="connsiteY0" fmla="*/ 7734676 h 8757829"/>
              <a:gd name="connsiteX1" fmla="*/ 4057061 w 4114890"/>
              <a:gd name="connsiteY1" fmla="*/ 8333474 h 8757829"/>
              <a:gd name="connsiteX2" fmla="*/ 3690298 w 4114890"/>
              <a:gd name="connsiteY2" fmla="*/ 8702732 h 8757829"/>
              <a:gd name="connsiteX3" fmla="*/ 3089005 w 4114890"/>
              <a:gd name="connsiteY3" fmla="*/ 8752632 h 8757829"/>
              <a:gd name="connsiteX4" fmla="*/ 1023153 w 4114890"/>
              <a:gd name="connsiteY4" fmla="*/ 8752632 h 8757829"/>
              <a:gd name="connsiteX5" fmla="*/ 424356 w 4114890"/>
              <a:gd name="connsiteY5" fmla="*/ 8702732 h 8757829"/>
              <a:gd name="connsiteX6" fmla="*/ 55097 w 4114890"/>
              <a:gd name="connsiteY6" fmla="*/ 8333474 h 8757829"/>
              <a:gd name="connsiteX7" fmla="*/ 5197 w 4114890"/>
              <a:gd name="connsiteY7" fmla="*/ 7734676 h 8757829"/>
              <a:gd name="connsiteX8" fmla="*/ 5197 w 4114890"/>
              <a:gd name="connsiteY8" fmla="*/ 1023153 h 8757829"/>
              <a:gd name="connsiteX9" fmla="*/ 55097 w 4114890"/>
              <a:gd name="connsiteY9" fmla="*/ 424356 h 8757829"/>
              <a:gd name="connsiteX10" fmla="*/ 424356 w 4114890"/>
              <a:gd name="connsiteY10" fmla="*/ 55097 h 8757829"/>
              <a:gd name="connsiteX11" fmla="*/ 1023153 w 4114890"/>
              <a:gd name="connsiteY11" fmla="*/ 5197 h 8757829"/>
              <a:gd name="connsiteX12" fmla="*/ 3089005 w 4114890"/>
              <a:gd name="connsiteY12" fmla="*/ 5197 h 8757829"/>
              <a:gd name="connsiteX13" fmla="*/ 3690298 w 4114890"/>
              <a:gd name="connsiteY13" fmla="*/ 55097 h 8757829"/>
              <a:gd name="connsiteX14" fmla="*/ 4057061 w 4114890"/>
              <a:gd name="connsiteY14" fmla="*/ 424356 h 8757829"/>
              <a:gd name="connsiteX15" fmla="*/ 4109456 w 4114890"/>
              <a:gd name="connsiteY15" fmla="*/ 1023153 h 8757829"/>
            </a:gdLst>
            <a:ahLst/>
            <a:cxnLst/>
            <a:rect l="l" t="t" r="r" b="b"/>
            <a:pathLst>
              <a:path w="4114890" h="8757829">
                <a:moveTo>
                  <a:pt x="4109456" y="7734676"/>
                </a:moveTo>
                <a:cubicBezTo>
                  <a:pt x="4124950" y="7935798"/>
                  <a:pt x="4107260" y="8138091"/>
                  <a:pt x="4057061" y="8333474"/>
                </a:cubicBezTo>
                <a:cubicBezTo>
                  <a:pt x="3996857" y="8505629"/>
                  <a:pt x="3862053" y="8641356"/>
                  <a:pt x="3690298" y="8702732"/>
                </a:cubicBezTo>
                <a:cubicBezTo>
                  <a:pt x="3493667" y="8750412"/>
                  <a:pt x="3290800" y="8767228"/>
                  <a:pt x="3089005" y="8752632"/>
                </a:cubicBezTo>
                <a:lnTo>
                  <a:pt x="1023153" y="8752632"/>
                </a:lnTo>
                <a:cubicBezTo>
                  <a:pt x="822172" y="8767427"/>
                  <a:pt x="620115" y="8750587"/>
                  <a:pt x="424356" y="8702732"/>
                </a:cubicBezTo>
                <a:cubicBezTo>
                  <a:pt x="251455" y="8642304"/>
                  <a:pt x="115521" y="8506377"/>
                  <a:pt x="55097" y="8333474"/>
                </a:cubicBezTo>
                <a:cubicBezTo>
                  <a:pt x="7241" y="8137717"/>
                  <a:pt x="-9597" y="7935648"/>
                  <a:pt x="5197" y="7734676"/>
                </a:cubicBezTo>
                <a:lnTo>
                  <a:pt x="5197" y="1023153"/>
                </a:lnTo>
                <a:cubicBezTo>
                  <a:pt x="-9597" y="822172"/>
                  <a:pt x="7241" y="620115"/>
                  <a:pt x="55097" y="424356"/>
                </a:cubicBezTo>
                <a:cubicBezTo>
                  <a:pt x="115521" y="251455"/>
                  <a:pt x="251455" y="115521"/>
                  <a:pt x="424356" y="55097"/>
                </a:cubicBezTo>
                <a:cubicBezTo>
                  <a:pt x="620115" y="7241"/>
                  <a:pt x="822172" y="-9597"/>
                  <a:pt x="1023153" y="5197"/>
                </a:cubicBezTo>
                <a:lnTo>
                  <a:pt x="3089005" y="5197"/>
                </a:lnTo>
                <a:cubicBezTo>
                  <a:pt x="3290800" y="-9408"/>
                  <a:pt x="3493667" y="7426"/>
                  <a:pt x="3690298" y="55097"/>
                </a:cubicBezTo>
                <a:cubicBezTo>
                  <a:pt x="3862053" y="116471"/>
                  <a:pt x="3996857" y="252191"/>
                  <a:pt x="4057061" y="424356"/>
                </a:cubicBezTo>
                <a:cubicBezTo>
                  <a:pt x="4107260" y="619731"/>
                  <a:pt x="4124950" y="822032"/>
                  <a:pt x="4109456" y="1023153"/>
                </a:cubicBezTo>
                <a:close/>
              </a:path>
            </a:pathLst>
          </a:custGeom>
          <a:solidFill>
            <a:schemeClr val="tx1"/>
          </a:solidFill>
          <a:ln w="249331"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pic>
        <p:nvPicPr>
          <p:cNvPr id="13" name="图片 12"/>
          <p:cNvPicPr>
            <a:picLocks noChangeAspect="1"/>
          </p:cNvPicPr>
          <p:nvPr/>
        </p:nvPicPr>
        <p:blipFill>
          <a:blip r:embed="rId2">
            <a:alphaModFix/>
          </a:blip>
          <a:srcRect l="31925" t="6630" r="14871" b="15144"/>
          <a:stretch>
            <a:fillRect/>
          </a:stretch>
        </p:blipFill>
        <p:spPr>
          <a:xfrm>
            <a:off x="1177569" y="1040887"/>
            <a:ext cx="1528528" cy="3370496"/>
          </a:xfrm>
          <a:custGeom>
            <a:avLst/>
            <a:gdLst/>
            <a:ahLst/>
            <a:cxnLst/>
            <a:rect l="l" t="t" r="r" b="b"/>
            <a:pathLst>
              <a:path w="2038037" h="4493995">
                <a:moveTo>
                  <a:pt x="471212" y="2796"/>
                </a:moveTo>
                <a:cubicBezTo>
                  <a:pt x="497677" y="2796"/>
                  <a:pt x="506939" y="16028"/>
                  <a:pt x="506939" y="37200"/>
                </a:cubicBezTo>
                <a:cubicBezTo>
                  <a:pt x="513555" y="99391"/>
                  <a:pt x="550606" y="136442"/>
                  <a:pt x="628677" y="136442"/>
                </a:cubicBezTo>
                <a:lnTo>
                  <a:pt x="1408061" y="136442"/>
                </a:lnTo>
                <a:cubicBezTo>
                  <a:pt x="1410667" y="136806"/>
                  <a:pt x="1413287" y="137072"/>
                  <a:pt x="1415921" y="137242"/>
                </a:cubicBezTo>
                <a:cubicBezTo>
                  <a:pt x="1474990" y="141062"/>
                  <a:pt x="1525974" y="96271"/>
                  <a:pt x="1529798" y="37200"/>
                </a:cubicBezTo>
                <a:cubicBezTo>
                  <a:pt x="1531121" y="16028"/>
                  <a:pt x="1537738" y="2796"/>
                  <a:pt x="1564202" y="2796"/>
                </a:cubicBezTo>
                <a:cubicBezTo>
                  <a:pt x="1663207" y="-4842"/>
                  <a:pt x="1762793" y="3196"/>
                  <a:pt x="1859283" y="26614"/>
                </a:cubicBezTo>
                <a:cubicBezTo>
                  <a:pt x="1930328" y="50932"/>
                  <a:pt x="1985745" y="107328"/>
                  <a:pt x="2008809" y="178785"/>
                </a:cubicBezTo>
                <a:cubicBezTo>
                  <a:pt x="2032521" y="275235"/>
                  <a:pt x="2041003" y="374797"/>
                  <a:pt x="2033950" y="473866"/>
                </a:cubicBezTo>
                <a:lnTo>
                  <a:pt x="2033950" y="4016160"/>
                </a:lnTo>
                <a:cubicBezTo>
                  <a:pt x="2043292" y="4116699"/>
                  <a:pt x="2036597" y="4218099"/>
                  <a:pt x="2014102" y="4316534"/>
                </a:cubicBezTo>
                <a:cubicBezTo>
                  <a:pt x="1990680" y="4387485"/>
                  <a:pt x="1935316" y="4443339"/>
                  <a:pt x="1864576" y="4467383"/>
                </a:cubicBezTo>
                <a:cubicBezTo>
                  <a:pt x="1768086" y="4490804"/>
                  <a:pt x="1668499" y="4498836"/>
                  <a:pt x="1569495" y="4491201"/>
                </a:cubicBezTo>
                <a:lnTo>
                  <a:pt x="476505" y="4491201"/>
                </a:lnTo>
                <a:cubicBezTo>
                  <a:pt x="377504" y="4498836"/>
                  <a:pt x="277918" y="4490804"/>
                  <a:pt x="181424" y="4467383"/>
                </a:cubicBezTo>
                <a:cubicBezTo>
                  <a:pt x="107751" y="4443961"/>
                  <a:pt x="50030" y="4386242"/>
                  <a:pt x="26606" y="4312565"/>
                </a:cubicBezTo>
                <a:cubicBezTo>
                  <a:pt x="3201" y="4215625"/>
                  <a:pt x="-4836" y="4115601"/>
                  <a:pt x="2788" y="4016160"/>
                </a:cubicBezTo>
                <a:lnTo>
                  <a:pt x="2788" y="473866"/>
                </a:lnTo>
                <a:cubicBezTo>
                  <a:pt x="-4697" y="374866"/>
                  <a:pt x="3340" y="275304"/>
                  <a:pt x="26606" y="178785"/>
                </a:cubicBezTo>
                <a:cubicBezTo>
                  <a:pt x="50754" y="106125"/>
                  <a:pt x="108359" y="49504"/>
                  <a:pt x="181424" y="26614"/>
                </a:cubicBezTo>
                <a:cubicBezTo>
                  <a:pt x="276208" y="3748"/>
                  <a:pt x="373965" y="-4287"/>
                  <a:pt x="471212" y="2796"/>
                </a:cubicBezTo>
                <a:close/>
              </a:path>
            </a:pathLst>
          </a:custGeom>
          <a:noFill/>
          <a:ln>
            <a:noFill/>
          </a:ln>
        </p:spPr>
      </p:pic>
      <p:sp>
        <p:nvSpPr>
          <p:cNvPr id="14" name="标题 1"/>
          <p:cNvSpPr txBox="1"/>
          <p:nvPr/>
        </p:nvSpPr>
        <p:spPr>
          <a:xfrm>
            <a:off x="990182" y="265381"/>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二）品牌建设与推广</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15"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14604170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9525" y="-381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449481" y="696885"/>
            <a:ext cx="7840343" cy="1386314"/>
          </a:xfrm>
          <a:prstGeom prst="horizontalScroll">
            <a:avLst/>
          </a:prstGeom>
          <a:gradFill>
            <a:gsLst>
              <a:gs pos="0">
                <a:schemeClr val="accent2">
                  <a:lumMod val="4000"/>
                  <a:lumOff val="96000"/>
                </a:schemeClr>
              </a:gs>
              <a:gs pos="100000">
                <a:schemeClr val="accent1">
                  <a:lumMod val="40000"/>
                  <a:lumOff val="60000"/>
                </a:schemeClr>
              </a:gs>
            </a:gsLst>
            <a:lin ang="2700000" scaled="0"/>
          </a:gradFill>
          <a:ln w="12700" cap="sq">
            <a:gradFill>
              <a:gsLst>
                <a:gs pos="0">
                  <a:schemeClr val="accent2">
                    <a:lumMod val="60000"/>
                    <a:lumOff val="40000"/>
                  </a:schemeClr>
                </a:gs>
                <a:gs pos="100000">
                  <a:schemeClr val="accent2"/>
                </a:gs>
              </a:gsLst>
              <a:lin ang="5400000" scaled="0"/>
            </a:gradFill>
            <a:miter/>
          </a:ln>
          <a:effectLst>
            <a:outerShdw blurRad="419100" dist="127000" dir="4800000" sx="98000" sy="98000" algn="t" rotWithShape="0">
              <a:schemeClr val="accent1">
                <a:lumMod val="50000"/>
                <a:alpha val="16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4" name="标题 1"/>
          <p:cNvSpPr txBox="1"/>
          <p:nvPr/>
        </p:nvSpPr>
        <p:spPr>
          <a:xfrm>
            <a:off x="630825" y="2168010"/>
            <a:ext cx="7840343" cy="1386314"/>
          </a:xfrm>
          <a:prstGeom prst="horizontalScroll">
            <a:avLst/>
          </a:prstGeom>
          <a:gradFill>
            <a:gsLst>
              <a:gs pos="0">
                <a:schemeClr val="accent2">
                  <a:lumMod val="4000"/>
                  <a:lumOff val="96000"/>
                </a:schemeClr>
              </a:gs>
              <a:gs pos="100000">
                <a:schemeClr val="accent1">
                  <a:lumMod val="40000"/>
                  <a:lumOff val="60000"/>
                </a:schemeClr>
              </a:gs>
            </a:gsLst>
            <a:lin ang="2700000" scaled="0"/>
          </a:gradFill>
          <a:ln w="12700" cap="sq">
            <a:gradFill>
              <a:gsLst>
                <a:gs pos="0">
                  <a:schemeClr val="accent2">
                    <a:lumMod val="60000"/>
                    <a:lumOff val="40000"/>
                  </a:schemeClr>
                </a:gs>
                <a:gs pos="100000">
                  <a:schemeClr val="accent2"/>
                </a:gs>
              </a:gsLst>
              <a:lin ang="5400000" scaled="0"/>
            </a:gradFill>
            <a:miter/>
          </a:ln>
          <a:effectLst>
            <a:outerShdw blurRad="419100" dist="127000" dir="4800000" sx="98000" sy="98000" algn="t" rotWithShape="0">
              <a:schemeClr val="accent1">
                <a:lumMod val="50000"/>
                <a:alpha val="16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5" name="标题 1"/>
          <p:cNvSpPr txBox="1"/>
          <p:nvPr/>
        </p:nvSpPr>
        <p:spPr>
          <a:xfrm>
            <a:off x="770282" y="3513651"/>
            <a:ext cx="7840343" cy="1386314"/>
          </a:xfrm>
          <a:prstGeom prst="horizontalScroll">
            <a:avLst/>
          </a:prstGeom>
          <a:gradFill>
            <a:gsLst>
              <a:gs pos="0">
                <a:schemeClr val="accent2">
                  <a:lumMod val="4000"/>
                  <a:lumOff val="96000"/>
                </a:schemeClr>
              </a:gs>
              <a:gs pos="100000">
                <a:schemeClr val="accent1">
                  <a:lumMod val="40000"/>
                  <a:lumOff val="60000"/>
                </a:schemeClr>
              </a:gs>
            </a:gsLst>
            <a:lin ang="2700000" scaled="0"/>
          </a:gradFill>
          <a:ln w="12700" cap="sq">
            <a:gradFill>
              <a:gsLst>
                <a:gs pos="0">
                  <a:schemeClr val="accent2">
                    <a:lumMod val="60000"/>
                    <a:lumOff val="40000"/>
                  </a:schemeClr>
                </a:gs>
                <a:gs pos="100000">
                  <a:schemeClr val="accent2"/>
                </a:gs>
              </a:gsLst>
              <a:lin ang="5400000" scaled="0"/>
            </a:gradFill>
            <a:miter/>
          </a:ln>
          <a:effectLst>
            <a:outerShdw blurRad="419100" dist="127000" dir="4800000" sx="98000" sy="98000" algn="t" rotWithShape="0">
              <a:schemeClr val="accent1">
                <a:lumMod val="50000"/>
                <a:alpha val="16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6" name="标题 1"/>
          <p:cNvSpPr txBox="1"/>
          <p:nvPr/>
        </p:nvSpPr>
        <p:spPr>
          <a:xfrm>
            <a:off x="907336" y="1101178"/>
            <a:ext cx="600390" cy="600390"/>
          </a:xfrm>
          <a:prstGeom prst="ellipse">
            <a:avLst/>
          </a:pr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7" name="标题 1"/>
          <p:cNvSpPr txBox="1"/>
          <p:nvPr/>
        </p:nvSpPr>
        <p:spPr>
          <a:xfrm>
            <a:off x="1068013" y="1184078"/>
            <a:ext cx="319799" cy="326558"/>
          </a:xfrm>
          <a:prstGeom prst="rect">
            <a:avLst/>
          </a:prstGeom>
          <a:noFill/>
          <a:ln>
            <a:noFill/>
          </a:ln>
        </p:spPr>
        <p:txBody>
          <a:bodyPr vert="horz" wrap="square" lIns="0" tIns="0" rIns="0" bIns="0" rtlCol="0" anchor="t"/>
          <a:lstStyle/>
          <a:p>
            <a:pPr defTabSz="685800">
              <a:lnSpc>
                <a:spcPct val="130000"/>
              </a:lnSpc>
            </a:pPr>
            <a:r>
              <a:rPr kumimoji="1" lang="en-US" altLang="zh-CN" sz="2100" dirty="0">
                <a:ln w="12700">
                  <a:noFill/>
                </a:ln>
                <a:solidFill>
                  <a:srgbClr val="FFFFFF">
                    <a:alpha val="100000"/>
                  </a:srgbClr>
                </a:solidFill>
                <a:latin typeface="OPPOSans B"/>
                <a:ea typeface="OPPOSans B"/>
                <a:cs typeface="OPPOSans B"/>
              </a:rPr>
              <a:t>01</a:t>
            </a:r>
            <a:endParaRPr kumimoji="1" lang="zh-CN" altLang="en-US" sz="1350" dirty="0">
              <a:solidFill>
                <a:srgbClr val="000000"/>
              </a:solidFill>
            </a:endParaRPr>
          </a:p>
        </p:txBody>
      </p:sp>
      <p:sp>
        <p:nvSpPr>
          <p:cNvPr id="8" name="标题 1"/>
          <p:cNvSpPr txBox="1"/>
          <p:nvPr/>
        </p:nvSpPr>
        <p:spPr>
          <a:xfrm>
            <a:off x="806233" y="2560972"/>
            <a:ext cx="600390" cy="600390"/>
          </a:xfrm>
          <a:prstGeom prst="ellipse">
            <a:avLst/>
          </a:pr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9" name="标题 1"/>
          <p:cNvSpPr txBox="1"/>
          <p:nvPr/>
        </p:nvSpPr>
        <p:spPr>
          <a:xfrm>
            <a:off x="950578" y="2608756"/>
            <a:ext cx="365485" cy="331073"/>
          </a:xfrm>
          <a:prstGeom prst="rect">
            <a:avLst/>
          </a:prstGeom>
          <a:noFill/>
          <a:ln>
            <a:noFill/>
          </a:ln>
        </p:spPr>
        <p:txBody>
          <a:bodyPr vert="horz" wrap="square" lIns="0" tIns="0" rIns="0" bIns="0" rtlCol="0" anchor="t"/>
          <a:lstStyle/>
          <a:p>
            <a:pPr defTabSz="685800">
              <a:lnSpc>
                <a:spcPct val="130000"/>
              </a:lnSpc>
            </a:pPr>
            <a:r>
              <a:rPr kumimoji="1" lang="en-US" altLang="zh-CN" sz="2100" dirty="0">
                <a:ln w="12700">
                  <a:noFill/>
                </a:ln>
                <a:solidFill>
                  <a:srgbClr val="FFFFFF">
                    <a:alpha val="100000"/>
                  </a:srgbClr>
                </a:solidFill>
                <a:latin typeface="OPPOSans B"/>
                <a:ea typeface="OPPOSans B"/>
                <a:cs typeface="OPPOSans B"/>
              </a:rPr>
              <a:t>02</a:t>
            </a:r>
            <a:endParaRPr kumimoji="1" lang="zh-CN" altLang="en-US" sz="1350" dirty="0">
              <a:solidFill>
                <a:srgbClr val="000000"/>
              </a:solidFill>
            </a:endParaRPr>
          </a:p>
        </p:txBody>
      </p:sp>
      <p:sp>
        <p:nvSpPr>
          <p:cNvPr id="10" name="标题 1"/>
          <p:cNvSpPr txBox="1"/>
          <p:nvPr/>
        </p:nvSpPr>
        <p:spPr>
          <a:xfrm>
            <a:off x="1149028" y="3822422"/>
            <a:ext cx="600390" cy="600390"/>
          </a:xfrm>
          <a:prstGeom prst="ellipse">
            <a:avLst/>
          </a:prstGeom>
          <a:gradFill>
            <a:gsLst>
              <a:gs pos="0">
                <a:schemeClr val="accent1">
                  <a:lumMod val="40000"/>
                  <a:lumOff val="60000"/>
                </a:schemeClr>
              </a:gs>
              <a:gs pos="31000">
                <a:schemeClr val="accent1">
                  <a:lumMod val="60000"/>
                  <a:lumOff val="40000"/>
                </a:schemeClr>
              </a:gs>
              <a:gs pos="73000">
                <a:schemeClr val="accent1"/>
              </a:gs>
            </a:gsLst>
            <a:path path="circle">
              <a:fillToRect r="100000" b="100000"/>
            </a:path>
            <a:tileRect l="-100000" t="-100000"/>
          </a:gradFill>
          <a:ln w="12700" cap="sq">
            <a:noFill/>
            <a:miter/>
          </a:ln>
          <a:effectLst>
            <a:outerShdw blurRad="444500" dist="317500" dir="5400000" sx="92000" sy="92000" algn="t" rotWithShape="0">
              <a:schemeClr val="accent1">
                <a:lumMod val="75000"/>
                <a:alpha val="40000"/>
              </a:schemeClr>
            </a:outerShdw>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11" name="标题 1"/>
          <p:cNvSpPr txBox="1"/>
          <p:nvPr/>
        </p:nvSpPr>
        <p:spPr>
          <a:xfrm>
            <a:off x="1275941" y="3909895"/>
            <a:ext cx="365485" cy="317033"/>
          </a:xfrm>
          <a:prstGeom prst="rect">
            <a:avLst/>
          </a:prstGeom>
          <a:noFill/>
          <a:ln>
            <a:noFill/>
          </a:ln>
        </p:spPr>
        <p:txBody>
          <a:bodyPr vert="horz" wrap="square" lIns="0" tIns="0" rIns="0" bIns="0" rtlCol="0" anchor="t"/>
          <a:lstStyle/>
          <a:p>
            <a:pPr defTabSz="685800">
              <a:lnSpc>
                <a:spcPct val="130000"/>
              </a:lnSpc>
            </a:pPr>
            <a:r>
              <a:rPr kumimoji="1" lang="en-US" altLang="zh-CN" sz="2100" dirty="0">
                <a:ln w="12700">
                  <a:noFill/>
                </a:ln>
                <a:solidFill>
                  <a:srgbClr val="FFFFFF">
                    <a:alpha val="100000"/>
                  </a:srgbClr>
                </a:solidFill>
                <a:latin typeface="OPPOSans B"/>
                <a:ea typeface="OPPOSans B"/>
                <a:cs typeface="OPPOSans B"/>
              </a:rPr>
              <a:t>03</a:t>
            </a:r>
            <a:endParaRPr kumimoji="1" lang="zh-CN" altLang="en-US" sz="1350" dirty="0">
              <a:solidFill>
                <a:srgbClr val="000000"/>
              </a:solidFill>
            </a:endParaRPr>
          </a:p>
        </p:txBody>
      </p:sp>
      <p:sp>
        <p:nvSpPr>
          <p:cNvPr id="12" name="标题 1"/>
          <p:cNvSpPr txBox="1"/>
          <p:nvPr/>
        </p:nvSpPr>
        <p:spPr>
          <a:xfrm>
            <a:off x="1668403" y="998796"/>
            <a:ext cx="6316673" cy="702772"/>
          </a:xfrm>
          <a:prstGeom prst="rect">
            <a:avLst/>
          </a:prstGeom>
          <a:noFill/>
          <a:ln cap="sq">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业务拓展：物流企业通过开发新的物流服务产品、拓展新的业务领域、进入新的市场等方式，实现业务的多元化发展。业务拓展可以帮助物流企业降低对单一业务的依赖，提高企业的抗风险能力。</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13" name="标题 1"/>
          <p:cNvSpPr txBox="1"/>
          <p:nvPr/>
        </p:nvSpPr>
        <p:spPr>
          <a:xfrm>
            <a:off x="1888875" y="3754614"/>
            <a:ext cx="6528317" cy="1019918"/>
          </a:xfrm>
          <a:prstGeom prst="rect">
            <a:avLst/>
          </a:prstGeom>
          <a:noFill/>
          <a:ln cap="sq">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战略合作与联盟：物流企业通过与大型企业、行业龙头企业、政府机构等建立战略合作关系或联盟，提升企业的市场地位和影响力。战略合作与联盟可以帮助物流企业获得更多的资源支持和市场机会，实现企业的快速发展。</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pic>
        <p:nvPicPr>
          <p:cNvPr id="14" name="图片 13"/>
          <p:cNvPicPr>
            <a:picLocks noChangeAspect="1"/>
          </p:cNvPicPr>
          <p:nvPr/>
        </p:nvPicPr>
        <p:blipFill>
          <a:blip r:embed="rId2">
            <a:alphaModFix/>
          </a:blip>
          <a:srcRect r="32715"/>
          <a:stretch>
            <a:fillRect/>
          </a:stretch>
        </p:blipFill>
        <p:spPr>
          <a:xfrm>
            <a:off x="2071232" y="1216808"/>
            <a:ext cx="5479277" cy="9145"/>
          </a:xfrm>
          <a:custGeom>
            <a:avLst/>
            <a:gdLst/>
            <a:ahLst/>
            <a:cxnLst/>
            <a:rect l="l" t="t" r="r" b="b"/>
            <a:pathLst>
              <a:path w="7302500" h="12700">
                <a:moveTo>
                  <a:pt x="0" y="0"/>
                </a:moveTo>
                <a:lnTo>
                  <a:pt x="7305702" y="0"/>
                </a:lnTo>
                <a:lnTo>
                  <a:pt x="7305702" y="12193"/>
                </a:lnTo>
                <a:lnTo>
                  <a:pt x="0" y="12193"/>
                </a:lnTo>
                <a:close/>
              </a:path>
            </a:pathLst>
          </a:custGeom>
          <a:noFill/>
          <a:ln>
            <a:noFill/>
          </a:ln>
        </p:spPr>
      </p:pic>
      <p:pic>
        <p:nvPicPr>
          <p:cNvPr id="15" name="图片 14"/>
          <p:cNvPicPr>
            <a:picLocks noChangeAspect="1"/>
          </p:cNvPicPr>
          <p:nvPr/>
        </p:nvPicPr>
        <p:blipFill>
          <a:blip r:embed="rId2">
            <a:alphaModFix/>
          </a:blip>
          <a:srcRect r="32715"/>
          <a:stretch>
            <a:fillRect/>
          </a:stretch>
        </p:blipFill>
        <p:spPr>
          <a:xfrm>
            <a:off x="1630015" y="2556395"/>
            <a:ext cx="5479277" cy="9145"/>
          </a:xfrm>
          <a:custGeom>
            <a:avLst/>
            <a:gdLst/>
            <a:ahLst/>
            <a:cxnLst/>
            <a:rect l="l" t="t" r="r" b="b"/>
            <a:pathLst>
              <a:path w="7302500" h="12700">
                <a:moveTo>
                  <a:pt x="0" y="0"/>
                </a:moveTo>
                <a:lnTo>
                  <a:pt x="7305702" y="0"/>
                </a:lnTo>
                <a:lnTo>
                  <a:pt x="7305702" y="12193"/>
                </a:lnTo>
                <a:lnTo>
                  <a:pt x="0" y="12193"/>
                </a:lnTo>
                <a:close/>
              </a:path>
            </a:pathLst>
          </a:custGeom>
          <a:noFill/>
          <a:ln>
            <a:noFill/>
          </a:ln>
        </p:spPr>
      </p:pic>
      <p:pic>
        <p:nvPicPr>
          <p:cNvPr id="16" name="图片 15"/>
          <p:cNvPicPr>
            <a:picLocks noChangeAspect="1"/>
          </p:cNvPicPr>
          <p:nvPr/>
        </p:nvPicPr>
        <p:blipFill>
          <a:blip r:embed="rId2">
            <a:alphaModFix/>
          </a:blip>
          <a:srcRect r="32715"/>
          <a:stretch>
            <a:fillRect/>
          </a:stretch>
        </p:blipFill>
        <p:spPr>
          <a:xfrm>
            <a:off x="2071232" y="3813277"/>
            <a:ext cx="5479277" cy="9145"/>
          </a:xfrm>
          <a:custGeom>
            <a:avLst/>
            <a:gdLst/>
            <a:ahLst/>
            <a:cxnLst/>
            <a:rect l="l" t="t" r="r" b="b"/>
            <a:pathLst>
              <a:path w="7302500" h="12700">
                <a:moveTo>
                  <a:pt x="0" y="0"/>
                </a:moveTo>
                <a:lnTo>
                  <a:pt x="7305702" y="0"/>
                </a:lnTo>
                <a:lnTo>
                  <a:pt x="7305702" y="12193"/>
                </a:lnTo>
                <a:lnTo>
                  <a:pt x="0" y="12193"/>
                </a:lnTo>
                <a:close/>
              </a:path>
            </a:pathLst>
          </a:custGeom>
          <a:noFill/>
          <a:ln>
            <a:noFill/>
          </a:ln>
        </p:spPr>
      </p:pic>
      <p:sp>
        <p:nvSpPr>
          <p:cNvPr id="17" name="标题 1"/>
          <p:cNvSpPr txBox="1"/>
          <p:nvPr/>
        </p:nvSpPr>
        <p:spPr>
          <a:xfrm>
            <a:off x="1506764" y="2480194"/>
            <a:ext cx="6742210" cy="1033457"/>
          </a:xfrm>
          <a:prstGeom prst="rect">
            <a:avLst/>
          </a:prstGeom>
          <a:noFill/>
          <a:ln cap="sq">
            <a:noFill/>
          </a:ln>
        </p:spPr>
        <p:txBody>
          <a:bodyPr vert="horz" wrap="square" lIns="0" tIns="0" rIns="0" bIns="0" rtlCol="0" anchor="t"/>
          <a:lstStyle/>
          <a:p>
            <a:pPr defTabSz="685800">
              <a:lnSpc>
                <a:spcPct val="15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合作伙伴关系建立：物流企业通过与上下游企业、同行企业、相关机构等建立合作伙伴关系，实现资源共享、优势互补、共同发展。合作伙伴关系建立可以帮助物流企业整合产业链资源，提高企业的综合竞争力</a:t>
            </a:r>
            <a:r>
              <a:rPr kumimoji="1" lang="en-US" altLang="zh-CN" sz="1050" dirty="0" smtClean="0">
                <a:ln w="12700">
                  <a:noFill/>
                </a:ln>
                <a:solidFill>
                  <a:srgbClr val="262626">
                    <a:alpha val="100000"/>
                  </a:srgbClr>
                </a:solidFill>
                <a:latin typeface="Source Han Sans"/>
                <a:ea typeface="Source Han Sans"/>
                <a:cs typeface="Source Han Sans"/>
              </a:rPr>
              <a:t>。</a:t>
            </a:r>
            <a:endParaRPr kumimoji="1" lang="zh-CN" altLang="en-US" sz="1350" dirty="0">
              <a:solidFill>
                <a:srgbClr val="000000"/>
              </a:solidFill>
            </a:endParaRPr>
          </a:p>
        </p:txBody>
      </p:sp>
      <p:sp>
        <p:nvSpPr>
          <p:cNvPr id="18" name="标题 1"/>
          <p:cNvSpPr txBox="1"/>
          <p:nvPr/>
        </p:nvSpPr>
        <p:spPr>
          <a:xfrm>
            <a:off x="896098" y="264197"/>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三）业务拓展与合作</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19"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11617434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10000"/>
          </a:blip>
          <a:srcRect l="3261" t="2190" r="2913" b="4080"/>
          <a:stretch>
            <a:fillRect/>
          </a:stretch>
        </p:blipFill>
        <p:spPr>
          <a:xfrm>
            <a:off x="0" y="0"/>
            <a:ext cx="9187094" cy="5143500"/>
          </a:xfrm>
          <a:custGeom>
            <a:avLst/>
            <a:gdLst/>
            <a:ahLst/>
            <a:cxnLst/>
            <a:rect l="l" t="t" r="r" b="b"/>
            <a:pathLst>
              <a:path w="12255500" h="6858000">
                <a:moveTo>
                  <a:pt x="0" y="0"/>
                </a:moveTo>
                <a:lnTo>
                  <a:pt x="12249458" y="0"/>
                </a:lnTo>
                <a:lnTo>
                  <a:pt x="12249458" y="6858000"/>
                </a:lnTo>
                <a:lnTo>
                  <a:pt x="0" y="6858000"/>
                </a:lnTo>
                <a:close/>
              </a:path>
            </a:pathLst>
          </a:custGeom>
          <a:noFill/>
          <a:ln>
            <a:noFill/>
          </a:ln>
        </p:spPr>
      </p:pic>
      <p:sp>
        <p:nvSpPr>
          <p:cNvPr id="3" name="标题 1"/>
          <p:cNvSpPr txBox="1"/>
          <p:nvPr/>
        </p:nvSpPr>
        <p:spPr>
          <a:xfrm rot="2200686">
            <a:off x="4496469" y="-176799"/>
            <a:ext cx="5112760" cy="5112760"/>
          </a:xfrm>
          <a:prstGeom prst="roundRect">
            <a:avLst/>
          </a:prstGeom>
          <a:gradFill>
            <a:gsLst>
              <a:gs pos="0">
                <a:schemeClr val="accent1">
                  <a:lumMod val="60000"/>
                  <a:lumOff val="40000"/>
                </a:schemeClr>
              </a:gs>
              <a:gs pos="100000">
                <a:schemeClr val="accent1"/>
              </a:gs>
            </a:gsLst>
            <a:lin ang="0" scaled="0"/>
          </a:gradFill>
          <a:ln w="1905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pic>
        <p:nvPicPr>
          <p:cNvPr id="4" name="图片 3"/>
          <p:cNvPicPr>
            <a:picLocks noChangeAspect="1"/>
          </p:cNvPicPr>
          <p:nvPr/>
        </p:nvPicPr>
        <p:blipFill>
          <a:blip r:embed="rId3">
            <a:alphaModFix/>
          </a:blip>
          <a:srcRect l="57735" t="636" r="9788" b="50649"/>
          <a:stretch>
            <a:fillRect/>
          </a:stretch>
        </p:blipFill>
        <p:spPr>
          <a:xfrm>
            <a:off x="4359301" y="-313967"/>
            <a:ext cx="5387096" cy="5387096"/>
          </a:xfrm>
          <a:custGeom>
            <a:avLst/>
            <a:gdLst/>
            <a:ahLst/>
            <a:cxnLst/>
            <a:rect l="l" t="t" r="r" b="b"/>
            <a:pathLst>
              <a:path w="7188200" h="7188200">
                <a:moveTo>
                  <a:pt x="3248711" y="1003"/>
                </a:moveTo>
                <a:cubicBezTo>
                  <a:pt x="3430621" y="9376"/>
                  <a:pt x="3612066" y="70292"/>
                  <a:pt x="3769105" y="187253"/>
                </a:cubicBezTo>
                <a:lnTo>
                  <a:pt x="6802023" y="2446118"/>
                </a:lnTo>
                <a:cubicBezTo>
                  <a:pt x="7220795" y="2758012"/>
                  <a:pt x="7307437" y="3350332"/>
                  <a:pt x="6995543" y="3769104"/>
                </a:cubicBezTo>
                <a:lnTo>
                  <a:pt x="4736678" y="6802023"/>
                </a:lnTo>
                <a:cubicBezTo>
                  <a:pt x="4424784" y="7220795"/>
                  <a:pt x="3832463" y="7307436"/>
                  <a:pt x="3413691" y="6995542"/>
                </a:cubicBezTo>
                <a:lnTo>
                  <a:pt x="380773" y="4736677"/>
                </a:lnTo>
                <a:cubicBezTo>
                  <a:pt x="-37999" y="4424783"/>
                  <a:pt x="-124641" y="3832463"/>
                  <a:pt x="187255" y="3413690"/>
                </a:cubicBezTo>
                <a:lnTo>
                  <a:pt x="2446119" y="380772"/>
                </a:lnTo>
                <a:cubicBezTo>
                  <a:pt x="2641053" y="119040"/>
                  <a:pt x="2945528" y="-12954"/>
                  <a:pt x="3248711" y="1003"/>
                </a:cubicBezTo>
                <a:close/>
              </a:path>
            </a:pathLst>
          </a:custGeom>
          <a:noFill/>
          <a:ln>
            <a:noFill/>
          </a:ln>
        </p:spPr>
      </p:pic>
      <p:sp>
        <p:nvSpPr>
          <p:cNvPr id="5" name="标题 1"/>
          <p:cNvSpPr txBox="1"/>
          <p:nvPr/>
        </p:nvSpPr>
        <p:spPr>
          <a:xfrm>
            <a:off x="616744" y="1378553"/>
            <a:ext cx="5805488" cy="2386394"/>
          </a:xfrm>
          <a:prstGeom prst="round2DiagRect">
            <a:avLst>
              <a:gd name="adj1" fmla="val 18492"/>
              <a:gd name="adj2" fmla="val 0"/>
            </a:avLst>
          </a:prstGeom>
          <a:solidFill>
            <a:schemeClr val="bg1"/>
          </a:solidFill>
          <a:ln w="12700" cap="flat">
            <a:solidFill>
              <a:schemeClr val="accent1"/>
            </a:solidFill>
            <a:miter/>
          </a:ln>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766375" y="2199483"/>
            <a:ext cx="5232043" cy="1102673"/>
          </a:xfrm>
          <a:prstGeom prst="rect">
            <a:avLst/>
          </a:prstGeom>
          <a:noFill/>
          <a:ln>
            <a:noFill/>
            <a:prstDash val="solid"/>
          </a:ln>
        </p:spPr>
        <p:txBody>
          <a:bodyPr vert="horz" wrap="square" lIns="0" tIns="0" rIns="0" bIns="0" rtlCol="0" anchor="t"/>
          <a:lstStyle/>
          <a:p>
            <a:pPr>
              <a:lnSpc>
                <a:spcPct val="130000"/>
              </a:lnSpc>
              <a:spcBef>
                <a:spcPct val="0"/>
              </a:spcBef>
              <a:spcAft>
                <a:spcPts val="1200"/>
              </a:spcAft>
            </a:pPr>
            <a:r>
              <a:rPr lang="zh-CN" altLang="en-US" sz="2800" b="1" dirty="0" smtClean="0">
                <a:solidFill>
                  <a:srgbClr val="0474B6"/>
                </a:solidFill>
                <a:latin typeface="华文楷体" panose="02010600040101010101" pitchFamily="2" charset="-122"/>
                <a:ea typeface="华文楷体" panose="02010600040101010101" pitchFamily="2" charset="-122"/>
              </a:rPr>
              <a:t>六</a:t>
            </a:r>
            <a:r>
              <a:rPr lang="en-US" altLang="zh-CN" sz="2800" b="1" dirty="0" smtClean="0">
                <a:solidFill>
                  <a:srgbClr val="0474B6"/>
                </a:solidFill>
                <a:latin typeface="华文楷体" panose="02010600040101010101" pitchFamily="2" charset="-122"/>
                <a:ea typeface="华文楷体" panose="02010600040101010101" pitchFamily="2" charset="-122"/>
              </a:rPr>
              <a:t>、</a:t>
            </a:r>
            <a:r>
              <a:rPr lang="en-US" altLang="zh-CN" sz="2800" b="1" dirty="0" err="1">
                <a:solidFill>
                  <a:srgbClr val="0474B6"/>
                </a:solidFill>
                <a:latin typeface="华文楷体" panose="02010600040101010101" pitchFamily="2" charset="-122"/>
                <a:ea typeface="华文楷体" panose="02010600040101010101" pitchFamily="2" charset="-122"/>
              </a:rPr>
              <a:t>第三方物流的未来发展趋势</a:t>
            </a:r>
            <a:endParaRPr lang="zh-CN" altLang="en-US" sz="2800" b="1" dirty="0">
              <a:solidFill>
                <a:srgbClr val="0474B6"/>
              </a:solidFill>
              <a:latin typeface="华文楷体" panose="02010600040101010101" pitchFamily="2" charset="-122"/>
              <a:ea typeface="华文楷体" panose="02010600040101010101" pitchFamily="2" charset="-122"/>
            </a:endParaRPr>
          </a:p>
        </p:txBody>
      </p:sp>
      <p:sp>
        <p:nvSpPr>
          <p:cNvPr id="8" name="标题 1"/>
          <p:cNvSpPr txBox="1"/>
          <p:nvPr/>
        </p:nvSpPr>
        <p:spPr>
          <a:xfrm>
            <a:off x="5973951" y="1729511"/>
            <a:ext cx="213142" cy="213142"/>
          </a:xfrm>
          <a:prstGeom prst="plus">
            <a:avLst>
              <a:gd name="adj" fmla="val 37333"/>
            </a:avLst>
          </a:prstGeom>
          <a:solidFill>
            <a:schemeClr val="accent1"/>
          </a:solidFill>
          <a:ln w="12700" cap="flat">
            <a:noFill/>
            <a:miter/>
          </a:ln>
          <a:effectLst/>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0" name="标题 1"/>
          <p:cNvSpPr txBox="1"/>
          <p:nvPr/>
        </p:nvSpPr>
        <p:spPr>
          <a:xfrm rot="2200686">
            <a:off x="-588697" y="-1478446"/>
            <a:ext cx="1759276" cy="1759276"/>
          </a:xfrm>
          <a:prstGeom prst="roundRect">
            <a:avLst/>
          </a:prstGeom>
          <a:solidFill>
            <a:schemeClr val="bg1"/>
          </a:solidFill>
          <a:ln w="19050" cap="sq">
            <a:solidFill>
              <a:schemeClr val="accent1">
                <a:alpha val="30000"/>
              </a:schemeClr>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1" name="标题 1"/>
          <p:cNvSpPr txBox="1"/>
          <p:nvPr/>
        </p:nvSpPr>
        <p:spPr>
          <a:xfrm rot="14493014">
            <a:off x="-853350" y="4896357"/>
            <a:ext cx="1759276" cy="1759276"/>
          </a:xfrm>
          <a:prstGeom prst="roundRect">
            <a:avLst/>
          </a:prstGeom>
          <a:solidFill>
            <a:schemeClr val="bg1"/>
          </a:solidFill>
          <a:ln w="19050" cap="sq">
            <a:solidFill>
              <a:schemeClr val="accent1">
                <a:alpha val="30000"/>
              </a:schemeClr>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5070584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107504" y="-7049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535263" y="1656828"/>
            <a:ext cx="2247661" cy="2247661"/>
          </a:xfrm>
          <a:prstGeom prst="arc">
            <a:avLst>
              <a:gd name="adj1" fmla="val 3456335"/>
              <a:gd name="adj2" fmla="val 18870257"/>
            </a:avLst>
          </a:prstGeom>
          <a:noFill/>
          <a:ln w="76200" cap="rnd">
            <a:gradFill>
              <a:gsLst>
                <a:gs pos="18000">
                  <a:schemeClr val="accent1"/>
                </a:gs>
                <a:gs pos="100000">
                  <a:schemeClr val="accent1">
                    <a:lumMod val="5000"/>
                    <a:lumOff val="95000"/>
                    <a:alpha val="0"/>
                  </a:schemeClr>
                </a:gs>
              </a:gsLst>
              <a:lin ang="120000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4" name="标题 1"/>
          <p:cNvSpPr txBox="1"/>
          <p:nvPr/>
        </p:nvSpPr>
        <p:spPr>
          <a:xfrm>
            <a:off x="728722" y="2328451"/>
            <a:ext cx="2297849" cy="1264193"/>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物联网技术应用：物联网技术通过将各种物流设备和传感器连接到互联网，实现物流过程的实时监控和数据采集</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5" name="标题 1"/>
          <p:cNvSpPr txBox="1"/>
          <p:nvPr/>
        </p:nvSpPr>
        <p:spPr>
          <a:xfrm>
            <a:off x="3423683" y="1656828"/>
            <a:ext cx="2247661" cy="2247661"/>
          </a:xfrm>
          <a:prstGeom prst="arc">
            <a:avLst>
              <a:gd name="adj1" fmla="val 3456335"/>
              <a:gd name="adj2" fmla="val 18870257"/>
            </a:avLst>
          </a:prstGeom>
          <a:noFill/>
          <a:ln w="76200" cap="rnd">
            <a:gradFill>
              <a:gsLst>
                <a:gs pos="18000">
                  <a:schemeClr val="accent2"/>
                </a:gs>
                <a:gs pos="100000">
                  <a:schemeClr val="accent1">
                    <a:lumMod val="5000"/>
                    <a:lumOff val="95000"/>
                    <a:alpha val="0"/>
                  </a:schemeClr>
                </a:gs>
              </a:gsLst>
              <a:lin ang="120000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5339212" y="1820038"/>
            <a:ext cx="260918" cy="260918"/>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68580" tIns="34290" rIns="68580" bIns="34290" rtlCol="0" anchor="ctr"/>
          <a:lstStyle/>
          <a:p>
            <a:pPr defTabSz="685800">
              <a:lnSpc>
                <a:spcPct val="110000"/>
              </a:lnSpc>
            </a:pPr>
            <a:endParaRPr kumimoji="1" lang="zh-CN" altLang="en-US" sz="1350">
              <a:solidFill>
                <a:srgbClr val="000000"/>
              </a:solidFill>
            </a:endParaRPr>
          </a:p>
        </p:txBody>
      </p:sp>
      <p:sp>
        <p:nvSpPr>
          <p:cNvPr id="7" name="标题 1"/>
          <p:cNvSpPr txBox="1"/>
          <p:nvPr/>
        </p:nvSpPr>
        <p:spPr>
          <a:xfrm>
            <a:off x="3602156" y="2291285"/>
            <a:ext cx="2404444" cy="1264193"/>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a:ln w="12700">
                  <a:noFill/>
                </a:ln>
                <a:latin typeface="微软雅黑" panose="020B0503020204020204" pitchFamily="34" charset="-122"/>
                <a:ea typeface="微软雅黑" panose="020B0503020204020204" pitchFamily="34" charset="-122"/>
                <a:cs typeface="Source Han Sans"/>
              </a:rPr>
              <a:t>大数据与数据分析：物流企业通过收集和分析大量的物流数据，如订单数据、运输数据、仓储数据等，挖掘数据背后的规律和价值，为物流决策提供支持。</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8" name="标题 1"/>
          <p:cNvSpPr txBox="1"/>
          <p:nvPr/>
        </p:nvSpPr>
        <p:spPr>
          <a:xfrm>
            <a:off x="6316191" y="1656828"/>
            <a:ext cx="2247661" cy="2247661"/>
          </a:xfrm>
          <a:prstGeom prst="arc">
            <a:avLst>
              <a:gd name="adj1" fmla="val 3456335"/>
              <a:gd name="adj2" fmla="val 18870257"/>
            </a:avLst>
          </a:prstGeom>
          <a:noFill/>
          <a:ln w="76200" cap="rnd">
            <a:gradFill>
              <a:gsLst>
                <a:gs pos="18000">
                  <a:schemeClr val="accent1"/>
                </a:gs>
                <a:gs pos="100000">
                  <a:schemeClr val="accent1">
                    <a:lumMod val="5000"/>
                    <a:lumOff val="95000"/>
                    <a:alpha val="0"/>
                  </a:schemeClr>
                </a:gs>
              </a:gsLst>
              <a:lin ang="1200000" scaled="0"/>
            </a:gra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9" name="标题 1"/>
          <p:cNvSpPr txBox="1"/>
          <p:nvPr/>
        </p:nvSpPr>
        <p:spPr>
          <a:xfrm>
            <a:off x="6632410" y="2362120"/>
            <a:ext cx="2328553" cy="1264193"/>
          </a:xfrm>
          <a:prstGeom prst="rect">
            <a:avLst/>
          </a:prstGeom>
          <a:noFill/>
          <a:ln>
            <a:noFill/>
          </a:ln>
        </p:spPr>
        <p:txBody>
          <a:bodyPr vert="horz" wrap="square" lIns="68580" tIns="34290" rIns="68580" bIns="34290" rtlCol="0" anchor="t"/>
          <a:lstStyle/>
          <a:p>
            <a:pPr defTabSz="685800">
              <a:lnSpc>
                <a:spcPct val="12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人工智能与机器学习：人工智能与机器学习技术在物流领域的应用越来越广泛，如智能仓储管理系统、智能运输调度系统、智能客服系统等</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grpSp>
        <p:nvGrpSpPr>
          <p:cNvPr id="10" name="组合 9"/>
          <p:cNvGrpSpPr/>
          <p:nvPr/>
        </p:nvGrpSpPr>
        <p:grpSpPr>
          <a:xfrm>
            <a:off x="2198381" y="1656487"/>
            <a:ext cx="580454" cy="619800"/>
            <a:chOff x="2931174" y="2208649"/>
            <a:chExt cx="773939" cy="826400"/>
          </a:xfrm>
        </p:grpSpPr>
        <p:sp>
          <p:nvSpPr>
            <p:cNvPr id="11" name="标题 1"/>
            <p:cNvSpPr txBox="1"/>
            <p:nvPr/>
          </p:nvSpPr>
          <p:spPr>
            <a:xfrm>
              <a:off x="2931174" y="2230967"/>
              <a:ext cx="773939" cy="773940"/>
            </a:xfrm>
            <a:prstGeom prst="ellipse">
              <a:avLst/>
            </a:prstGeom>
            <a:gradFill>
              <a:gsLst>
                <a:gs pos="0">
                  <a:schemeClr val="accent1"/>
                </a:gs>
                <a:gs pos="100000">
                  <a:schemeClr val="accent1">
                    <a:lumMod val="60000"/>
                    <a:lumOff val="40000"/>
                  </a:schemeClr>
                </a:gs>
              </a:gsLst>
              <a:lin ang="5400000" scaled="0"/>
            </a:gradFill>
            <a:ln w="63500" cap="flat">
              <a:noFill/>
              <a:miter/>
            </a:ln>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12" name="标题 1"/>
            <p:cNvSpPr txBox="1"/>
            <p:nvPr/>
          </p:nvSpPr>
          <p:spPr>
            <a:xfrm>
              <a:off x="2990614" y="2208649"/>
              <a:ext cx="670485" cy="826400"/>
            </a:xfrm>
            <a:prstGeom prst="actionButtonBlank">
              <a:avLst/>
            </a:prstGeom>
            <a:noFill/>
            <a:ln w="38100" cap="flat">
              <a:noFill/>
              <a:miter/>
            </a:ln>
            <a:effectLst/>
          </p:spPr>
          <p:txBody>
            <a:bodyPr vert="horz" wrap="square" lIns="0" tIns="0" rIns="0" bIns="0" rtlCol="0" anchor="ctr"/>
            <a:lstStyle/>
            <a:p>
              <a:pPr algn="ctr" defTabSz="685800">
                <a:lnSpc>
                  <a:spcPct val="110000"/>
                </a:lnSpc>
              </a:pPr>
              <a:r>
                <a:rPr kumimoji="1" lang="en-US" altLang="zh-CN" sz="2400">
                  <a:ln w="12700">
                    <a:noFill/>
                  </a:ln>
                  <a:solidFill>
                    <a:srgbClr val="FFFFFF">
                      <a:alpha val="100000"/>
                    </a:srgbClr>
                  </a:solidFill>
                  <a:latin typeface="OPPOSans H"/>
                  <a:ea typeface="OPPOSans H"/>
                  <a:cs typeface="OPPOSans H"/>
                </a:rPr>
                <a:t>01</a:t>
              </a:r>
              <a:endParaRPr kumimoji="1" lang="zh-CN" altLang="en-US" sz="1350">
                <a:solidFill>
                  <a:srgbClr val="000000"/>
                </a:solidFill>
              </a:endParaRPr>
            </a:p>
          </p:txBody>
        </p:sp>
      </p:grpSp>
      <p:grpSp>
        <p:nvGrpSpPr>
          <p:cNvPr id="13" name="组合 12"/>
          <p:cNvGrpSpPr/>
          <p:nvPr/>
        </p:nvGrpSpPr>
        <p:grpSpPr>
          <a:xfrm>
            <a:off x="5082310" y="1656487"/>
            <a:ext cx="580454" cy="619800"/>
            <a:chOff x="6776413" y="2208649"/>
            <a:chExt cx="773939" cy="826400"/>
          </a:xfrm>
        </p:grpSpPr>
        <p:sp>
          <p:nvSpPr>
            <p:cNvPr id="14" name="标题 1"/>
            <p:cNvSpPr txBox="1"/>
            <p:nvPr/>
          </p:nvSpPr>
          <p:spPr>
            <a:xfrm>
              <a:off x="6776413" y="2230967"/>
              <a:ext cx="773939" cy="773940"/>
            </a:xfrm>
            <a:prstGeom prst="ellipse">
              <a:avLst/>
            </a:prstGeom>
            <a:gradFill>
              <a:gsLst>
                <a:gs pos="0">
                  <a:schemeClr val="accent2"/>
                </a:gs>
                <a:gs pos="100000">
                  <a:schemeClr val="accent2">
                    <a:lumMod val="60000"/>
                    <a:lumOff val="40000"/>
                  </a:schemeClr>
                </a:gs>
              </a:gsLst>
              <a:lin ang="5400000" scaled="0"/>
            </a:gradFill>
            <a:ln w="63500" cap="flat">
              <a:noFill/>
              <a:miter/>
            </a:ln>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15" name="标题 1"/>
            <p:cNvSpPr txBox="1"/>
            <p:nvPr/>
          </p:nvSpPr>
          <p:spPr>
            <a:xfrm>
              <a:off x="6835853" y="2208649"/>
              <a:ext cx="670485" cy="826400"/>
            </a:xfrm>
            <a:prstGeom prst="actionButtonBlank">
              <a:avLst/>
            </a:prstGeom>
            <a:noFill/>
            <a:ln w="38100" cap="flat">
              <a:noFill/>
              <a:miter/>
            </a:ln>
            <a:effectLst/>
          </p:spPr>
          <p:txBody>
            <a:bodyPr vert="horz" wrap="square" lIns="0" tIns="0" rIns="0" bIns="0" rtlCol="0" anchor="ctr"/>
            <a:lstStyle/>
            <a:p>
              <a:pPr algn="ctr" defTabSz="685800">
                <a:lnSpc>
                  <a:spcPct val="110000"/>
                </a:lnSpc>
              </a:pPr>
              <a:r>
                <a:rPr kumimoji="1" lang="en-US" altLang="zh-CN" sz="2400">
                  <a:ln w="12700">
                    <a:noFill/>
                  </a:ln>
                  <a:solidFill>
                    <a:srgbClr val="FFFFFF">
                      <a:alpha val="100000"/>
                    </a:srgbClr>
                  </a:solidFill>
                  <a:latin typeface="OPPOSans H"/>
                  <a:ea typeface="OPPOSans H"/>
                  <a:cs typeface="OPPOSans H"/>
                </a:rPr>
                <a:t>02</a:t>
              </a:r>
              <a:endParaRPr kumimoji="1" lang="zh-CN" altLang="en-US" sz="1350">
                <a:solidFill>
                  <a:srgbClr val="000000"/>
                </a:solidFill>
              </a:endParaRPr>
            </a:p>
          </p:txBody>
        </p:sp>
      </p:grpSp>
      <p:grpSp>
        <p:nvGrpSpPr>
          <p:cNvPr id="16" name="组合 15"/>
          <p:cNvGrpSpPr/>
          <p:nvPr/>
        </p:nvGrpSpPr>
        <p:grpSpPr>
          <a:xfrm>
            <a:off x="8025454" y="1656487"/>
            <a:ext cx="580454" cy="619800"/>
            <a:chOff x="10700604" y="2208649"/>
            <a:chExt cx="773939" cy="826400"/>
          </a:xfrm>
        </p:grpSpPr>
        <p:sp>
          <p:nvSpPr>
            <p:cNvPr id="17" name="标题 1"/>
            <p:cNvSpPr txBox="1"/>
            <p:nvPr/>
          </p:nvSpPr>
          <p:spPr>
            <a:xfrm>
              <a:off x="10700604" y="2230967"/>
              <a:ext cx="773939" cy="773940"/>
            </a:xfrm>
            <a:prstGeom prst="ellipse">
              <a:avLst/>
            </a:prstGeom>
            <a:gradFill>
              <a:gsLst>
                <a:gs pos="0">
                  <a:schemeClr val="accent1"/>
                </a:gs>
                <a:gs pos="100000">
                  <a:schemeClr val="accent1">
                    <a:lumMod val="60000"/>
                    <a:lumOff val="40000"/>
                  </a:schemeClr>
                </a:gs>
              </a:gsLst>
              <a:lin ang="5400000" scaled="0"/>
            </a:gradFill>
            <a:ln w="63500" cap="flat">
              <a:noFill/>
              <a:miter/>
            </a:ln>
            <a:effectLst/>
          </p:spPr>
          <p:txBody>
            <a:bodyPr vert="horz" wrap="square" lIns="68580" tIns="34290" rIns="68580" bIns="34290" rtlCol="0" anchor="ctr"/>
            <a:lstStyle/>
            <a:p>
              <a:pPr algn="ctr" defTabSz="685800"/>
              <a:endParaRPr kumimoji="1" lang="zh-CN" altLang="en-US" sz="1350">
                <a:solidFill>
                  <a:srgbClr val="000000"/>
                </a:solidFill>
              </a:endParaRPr>
            </a:p>
          </p:txBody>
        </p:sp>
        <p:sp>
          <p:nvSpPr>
            <p:cNvPr id="18" name="标题 1"/>
            <p:cNvSpPr txBox="1"/>
            <p:nvPr/>
          </p:nvSpPr>
          <p:spPr>
            <a:xfrm>
              <a:off x="10760044" y="2208649"/>
              <a:ext cx="670485" cy="826400"/>
            </a:xfrm>
            <a:prstGeom prst="actionButtonBlank">
              <a:avLst/>
            </a:prstGeom>
            <a:noFill/>
            <a:ln w="38100" cap="flat">
              <a:noFill/>
              <a:miter/>
            </a:ln>
            <a:effectLst/>
          </p:spPr>
          <p:txBody>
            <a:bodyPr vert="horz" wrap="square" lIns="0" tIns="0" rIns="0" bIns="0" rtlCol="0" anchor="ctr"/>
            <a:lstStyle/>
            <a:p>
              <a:pPr algn="ctr" defTabSz="685800">
                <a:lnSpc>
                  <a:spcPct val="110000"/>
                </a:lnSpc>
              </a:pPr>
              <a:r>
                <a:rPr kumimoji="1" lang="en-US" altLang="zh-CN" sz="2400">
                  <a:ln w="12700">
                    <a:noFill/>
                  </a:ln>
                  <a:solidFill>
                    <a:srgbClr val="FFFFFF">
                      <a:alpha val="100000"/>
                    </a:srgbClr>
                  </a:solidFill>
                  <a:latin typeface="OPPOSans H"/>
                  <a:ea typeface="OPPOSans H"/>
                  <a:cs typeface="OPPOSans H"/>
                </a:rPr>
                <a:t>03</a:t>
              </a:r>
              <a:endParaRPr kumimoji="1" lang="zh-CN" altLang="en-US" sz="1350">
                <a:solidFill>
                  <a:srgbClr val="000000"/>
                </a:solidFill>
              </a:endParaRPr>
            </a:p>
          </p:txBody>
        </p:sp>
      </p:grpSp>
      <p:sp>
        <p:nvSpPr>
          <p:cNvPr id="19" name="标题 1"/>
          <p:cNvSpPr txBox="1"/>
          <p:nvPr/>
        </p:nvSpPr>
        <p:spPr>
          <a:xfrm>
            <a:off x="983792" y="282523"/>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一）智能化物流</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20"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42671958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114352" y="360588"/>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1496226" y="1601210"/>
            <a:ext cx="614373" cy="614373"/>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1">
              <a:alpha val="8000"/>
            </a:schemeClr>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4" name="标题 1"/>
          <p:cNvSpPr txBox="1"/>
          <p:nvPr/>
        </p:nvSpPr>
        <p:spPr>
          <a:xfrm>
            <a:off x="1542498" y="1663750"/>
            <a:ext cx="489290" cy="489290"/>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1"/>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5" name="标题 1"/>
          <p:cNvSpPr txBox="1"/>
          <p:nvPr/>
        </p:nvSpPr>
        <p:spPr>
          <a:xfrm>
            <a:off x="1644860" y="1788444"/>
            <a:ext cx="239903" cy="239903"/>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6" name="标题 1"/>
          <p:cNvSpPr txBox="1"/>
          <p:nvPr/>
        </p:nvSpPr>
        <p:spPr>
          <a:xfrm>
            <a:off x="532496" y="2650822"/>
            <a:ext cx="2491739" cy="1721221"/>
          </a:xfrm>
          <a:prstGeom prst="rect">
            <a:avLst/>
          </a:prstGeom>
          <a:noFill/>
          <a:ln>
            <a:noFill/>
          </a:ln>
        </p:spPr>
        <p:txBody>
          <a:bodyPr vert="horz" wrap="square" lIns="68580" tIns="34290" rIns="68580" bIns="34290" rtlCol="0" anchor="t"/>
          <a:lstStyle/>
          <a:p>
            <a:pPr algn="ct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节能减排措施：物流企业通过采用节能型运输车辆、优化运输路线、推广绿色包装材料等方式，减少物流过程中的能源消耗和环境污染</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7" name="标题 1"/>
          <p:cNvSpPr txBox="1"/>
          <p:nvPr/>
        </p:nvSpPr>
        <p:spPr>
          <a:xfrm>
            <a:off x="4254824" y="1591686"/>
            <a:ext cx="614373" cy="614373"/>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2">
              <a:alpha val="8000"/>
            </a:schemeClr>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8" name="标题 1"/>
          <p:cNvSpPr txBox="1"/>
          <p:nvPr/>
        </p:nvSpPr>
        <p:spPr>
          <a:xfrm>
            <a:off x="4317367" y="1654228"/>
            <a:ext cx="489290" cy="489290"/>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2"/>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9" name="标题 1"/>
          <p:cNvSpPr txBox="1"/>
          <p:nvPr/>
        </p:nvSpPr>
        <p:spPr>
          <a:xfrm>
            <a:off x="4435016" y="1783018"/>
            <a:ext cx="253989" cy="254027"/>
          </a:xfrm>
          <a:custGeom>
            <a:avLst/>
            <a:gdLst>
              <a:gd name="connsiteX0" fmla="*/ 579031 w 719895"/>
              <a:gd name="connsiteY0" fmla="*/ 554022 h 720000"/>
              <a:gd name="connsiteX1" fmla="*/ 596778 w 719895"/>
              <a:gd name="connsiteY1" fmla="*/ 561368 h 720000"/>
              <a:gd name="connsiteX2" fmla="*/ 712550 w 719895"/>
              <a:gd name="connsiteY2" fmla="*/ 677140 h 720000"/>
              <a:gd name="connsiteX3" fmla="*/ 712550 w 719895"/>
              <a:gd name="connsiteY3" fmla="*/ 712634 h 720000"/>
              <a:gd name="connsiteX4" fmla="*/ 694887 w 719895"/>
              <a:gd name="connsiteY4" fmla="*/ 720000 h 720000"/>
              <a:gd name="connsiteX5" fmla="*/ 677140 w 719895"/>
              <a:gd name="connsiteY5" fmla="*/ 712634 h 720000"/>
              <a:gd name="connsiteX6" fmla="*/ 561284 w 719895"/>
              <a:gd name="connsiteY6" fmla="*/ 596861 h 720000"/>
              <a:gd name="connsiteX7" fmla="*/ 561284 w 719895"/>
              <a:gd name="connsiteY7" fmla="*/ 561368 h 720000"/>
              <a:gd name="connsiteX8" fmla="*/ 579031 w 719895"/>
              <a:gd name="connsiteY8" fmla="*/ 554022 h 720000"/>
              <a:gd name="connsiteX9" fmla="*/ 301109 w 719895"/>
              <a:gd name="connsiteY9" fmla="*/ 0 h 720000"/>
              <a:gd name="connsiteX10" fmla="*/ 602219 w 719895"/>
              <a:gd name="connsiteY10" fmla="*/ 301109 h 720000"/>
              <a:gd name="connsiteX11" fmla="*/ 301109 w 719895"/>
              <a:gd name="connsiteY11" fmla="*/ 602219 h 720000"/>
              <a:gd name="connsiteX12" fmla="*/ 0 w 719895"/>
              <a:gd name="connsiteY12" fmla="*/ 301109 h 720000"/>
              <a:gd name="connsiteX13" fmla="*/ 301109 w 719895"/>
              <a:gd name="connsiteY13" fmla="*/ 0 h 720000"/>
            </a:gdLst>
            <a:ahLst/>
            <a:cxnLst/>
            <a:rect l="l" t="t" r="r" b="b"/>
            <a:pathLst>
              <a:path w="719895" h="720000">
                <a:moveTo>
                  <a:pt x="579031" y="554022"/>
                </a:moveTo>
                <a:cubicBezTo>
                  <a:pt x="585456" y="554022"/>
                  <a:pt x="591880" y="556471"/>
                  <a:pt x="596778" y="561368"/>
                </a:cubicBezTo>
                <a:lnTo>
                  <a:pt x="712550" y="677140"/>
                </a:lnTo>
                <a:cubicBezTo>
                  <a:pt x="722344" y="686935"/>
                  <a:pt x="722344" y="702840"/>
                  <a:pt x="712550" y="712634"/>
                </a:cubicBezTo>
                <a:cubicBezTo>
                  <a:pt x="707778" y="717573"/>
                  <a:pt x="701333" y="720000"/>
                  <a:pt x="694887" y="720000"/>
                </a:cubicBezTo>
                <a:cubicBezTo>
                  <a:pt x="688441" y="720000"/>
                  <a:pt x="681995" y="717573"/>
                  <a:pt x="677140" y="712634"/>
                </a:cubicBezTo>
                <a:lnTo>
                  <a:pt x="561284" y="596861"/>
                </a:lnTo>
                <a:cubicBezTo>
                  <a:pt x="551490" y="587067"/>
                  <a:pt x="551490" y="571162"/>
                  <a:pt x="561284" y="561368"/>
                </a:cubicBezTo>
                <a:cubicBezTo>
                  <a:pt x="566181" y="556471"/>
                  <a:pt x="572606" y="554022"/>
                  <a:pt x="579031" y="554022"/>
                </a:cubicBezTo>
                <a:close/>
                <a:moveTo>
                  <a:pt x="301109" y="0"/>
                </a:moveTo>
                <a:cubicBezTo>
                  <a:pt x="467443" y="0"/>
                  <a:pt x="602219" y="134859"/>
                  <a:pt x="602219" y="301109"/>
                </a:cubicBezTo>
                <a:cubicBezTo>
                  <a:pt x="602219" y="467443"/>
                  <a:pt x="467443" y="602219"/>
                  <a:pt x="301109" y="602219"/>
                </a:cubicBezTo>
                <a:cubicBezTo>
                  <a:pt x="134775" y="602219"/>
                  <a:pt x="0" y="467443"/>
                  <a:pt x="0" y="301109"/>
                </a:cubicBezTo>
                <a:cubicBezTo>
                  <a:pt x="0" y="134775"/>
                  <a:pt x="134775" y="0"/>
                  <a:pt x="301109" y="0"/>
                </a:cubicBezTo>
                <a:close/>
              </a:path>
            </a:pathLst>
          </a:custGeom>
          <a:solidFill>
            <a:schemeClr val="bg1"/>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0" name="标题 1"/>
          <p:cNvSpPr txBox="1"/>
          <p:nvPr/>
        </p:nvSpPr>
        <p:spPr>
          <a:xfrm>
            <a:off x="3254121" y="2606940"/>
            <a:ext cx="2426105" cy="1721221"/>
          </a:xfrm>
          <a:prstGeom prst="rect">
            <a:avLst/>
          </a:prstGeom>
          <a:noFill/>
          <a:ln>
            <a:noFill/>
          </a:ln>
        </p:spPr>
        <p:txBody>
          <a:bodyPr vert="horz" wrap="square" lIns="68580" tIns="34290" rIns="68580" bIns="34290" rtlCol="0" anchor="t"/>
          <a:lstStyle/>
          <a:p>
            <a:pP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绿色包装应用：绿色包装是指在包装过程中使用可回收、可降解、无污染的包装材料，</a:t>
            </a:r>
            <a:r>
              <a:rPr kumimoji="1" lang="en-US" altLang="zh-CN" sz="1200" b="1" dirty="0" err="1" smtClean="0">
                <a:ln w="12700">
                  <a:noFill/>
                </a:ln>
                <a:latin typeface="微软雅黑" panose="020B0503020204020204" pitchFamily="34" charset="-122"/>
                <a:ea typeface="微软雅黑" panose="020B0503020204020204" pitchFamily="34" charset="-122"/>
                <a:cs typeface="Source Han Sans"/>
              </a:rPr>
              <a:t>减少包装废弃物对环境的影响</a:t>
            </a:r>
            <a:r>
              <a:rPr kumimoji="1" lang="en-US" altLang="zh-CN" sz="1200" b="1" dirty="0" smtClean="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11" name="标题 1"/>
          <p:cNvSpPr txBox="1"/>
          <p:nvPr/>
        </p:nvSpPr>
        <p:spPr>
          <a:xfrm>
            <a:off x="6610348" y="1592214"/>
            <a:ext cx="614373" cy="614373"/>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1">
              <a:alpha val="8000"/>
            </a:schemeClr>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12" name="标题 1"/>
          <p:cNvSpPr txBox="1"/>
          <p:nvPr/>
        </p:nvSpPr>
        <p:spPr>
          <a:xfrm>
            <a:off x="6703093" y="1647120"/>
            <a:ext cx="489290" cy="489290"/>
          </a:xfrm>
          <a:custGeom>
            <a:avLst/>
            <a:gdLst>
              <a:gd name="connsiteX0" fmla="*/ 723900 w 723900"/>
              <a:gd name="connsiteY0" fmla="*/ 361950 h 723900"/>
              <a:gd name="connsiteX1" fmla="*/ 361950 w 723900"/>
              <a:gd name="connsiteY1" fmla="*/ 723900 h 723900"/>
              <a:gd name="connsiteX2" fmla="*/ 0 w 723900"/>
              <a:gd name="connsiteY2" fmla="*/ 361950 h 723900"/>
              <a:gd name="connsiteX3" fmla="*/ 361950 w 723900"/>
              <a:gd name="connsiteY3" fmla="*/ 0 h 723900"/>
              <a:gd name="connsiteX4" fmla="*/ 723900 w 723900"/>
              <a:gd name="connsiteY4" fmla="*/ 361950 h 723900"/>
            </a:gdLst>
            <a:ahLst/>
            <a:cxnLst/>
            <a:rect l="l" t="t" r="r" b="b"/>
            <a:pathLst>
              <a:path w="723900" h="723900">
                <a:moveTo>
                  <a:pt x="723900" y="361950"/>
                </a:moveTo>
                <a:cubicBezTo>
                  <a:pt x="723900" y="561849"/>
                  <a:pt x="561849" y="723900"/>
                  <a:pt x="361950" y="723900"/>
                </a:cubicBezTo>
                <a:cubicBezTo>
                  <a:pt x="162051" y="723900"/>
                  <a:pt x="0" y="561849"/>
                  <a:pt x="0" y="361950"/>
                </a:cubicBezTo>
                <a:cubicBezTo>
                  <a:pt x="0" y="162051"/>
                  <a:pt x="162051" y="0"/>
                  <a:pt x="361950" y="0"/>
                </a:cubicBezTo>
                <a:cubicBezTo>
                  <a:pt x="561849" y="0"/>
                  <a:pt x="723900" y="162051"/>
                  <a:pt x="723900" y="361950"/>
                </a:cubicBezTo>
                <a:close/>
              </a:path>
            </a:pathLst>
          </a:custGeom>
          <a:solidFill>
            <a:schemeClr val="accent1"/>
          </a:solidFill>
          <a:ln w="6350" cap="flat">
            <a:noFill/>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13" name="标题 1"/>
          <p:cNvSpPr txBox="1"/>
          <p:nvPr/>
        </p:nvSpPr>
        <p:spPr>
          <a:xfrm>
            <a:off x="6803640" y="1795338"/>
            <a:ext cx="239903" cy="226114"/>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12700" cap="sq">
            <a:no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14" name="标题 1"/>
          <p:cNvSpPr txBox="1"/>
          <p:nvPr/>
        </p:nvSpPr>
        <p:spPr>
          <a:xfrm>
            <a:off x="5883436" y="2616464"/>
            <a:ext cx="2793020" cy="1704076"/>
          </a:xfrm>
          <a:prstGeom prst="rect">
            <a:avLst/>
          </a:prstGeom>
          <a:noFill/>
          <a:ln>
            <a:noFill/>
          </a:ln>
        </p:spPr>
        <p:txBody>
          <a:bodyPr vert="horz" wrap="square" lIns="68580" tIns="34290" rIns="68580" bIns="34290" rtlCol="0" anchor="t"/>
          <a:lstStyle/>
          <a:p>
            <a:pPr algn="ctr" defTabSz="685800">
              <a:lnSpc>
                <a:spcPct val="150000"/>
              </a:lnSpc>
            </a:pPr>
            <a:r>
              <a:rPr kumimoji="1" lang="en-US" altLang="zh-CN" sz="1200" b="1" dirty="0" err="1">
                <a:ln w="12700">
                  <a:noFill/>
                </a:ln>
                <a:latin typeface="微软雅黑" panose="020B0503020204020204" pitchFamily="34" charset="-122"/>
                <a:ea typeface="微软雅黑" panose="020B0503020204020204" pitchFamily="34" charset="-122"/>
                <a:cs typeface="Source Han Sans"/>
              </a:rPr>
              <a:t>可持续发展实践：物流企业通过建立可持续发展战略，将环境保护、社会责任等纳入企业的发展目标和运营管理体系</a:t>
            </a:r>
            <a:r>
              <a:rPr kumimoji="1" lang="en-US" altLang="zh-CN" sz="1200" b="1" dirty="0">
                <a:ln w="12700">
                  <a:noFill/>
                </a:ln>
                <a:latin typeface="微软雅黑" panose="020B0503020204020204" pitchFamily="34" charset="-122"/>
                <a:ea typeface="微软雅黑" panose="020B0503020204020204" pitchFamily="34" charset="-122"/>
                <a:cs typeface="Source Han Sans"/>
              </a:rPr>
              <a:t>。</a:t>
            </a:r>
            <a:endParaRPr kumimoji="1" lang="zh-CN" altLang="en-US" sz="1200" b="1" dirty="0">
              <a:ln w="12700">
                <a:noFill/>
              </a:ln>
              <a:latin typeface="微软雅黑" panose="020B0503020204020204" pitchFamily="34" charset="-122"/>
              <a:ea typeface="微软雅黑" panose="020B0503020204020204" pitchFamily="34" charset="-122"/>
              <a:cs typeface="Source Han Sans"/>
            </a:endParaRPr>
          </a:p>
        </p:txBody>
      </p:sp>
      <p:sp>
        <p:nvSpPr>
          <p:cNvPr id="15" name="标题 1"/>
          <p:cNvSpPr txBox="1"/>
          <p:nvPr/>
        </p:nvSpPr>
        <p:spPr>
          <a:xfrm>
            <a:off x="929688" y="2269443"/>
            <a:ext cx="1697354" cy="282946"/>
          </a:xfrm>
          <a:prstGeom prst="rect">
            <a:avLst/>
          </a:prstGeom>
          <a:noFill/>
          <a:ln>
            <a:noFill/>
          </a:ln>
        </p:spPr>
        <p:txBody>
          <a:bodyPr vert="horz" wrap="square" lIns="68580" tIns="34290" rIns="68580" bIns="34290" rtlCol="0" anchor="ctr"/>
          <a:lstStyle/>
          <a:p>
            <a:pPr algn="ctr" defTabSz="685800">
              <a:lnSpc>
                <a:spcPct val="150000"/>
              </a:lnSpc>
            </a:pPr>
            <a:r>
              <a:rPr kumimoji="1" lang="en-US" altLang="zh-CN" sz="2250" dirty="0">
                <a:ln w="12700">
                  <a:noFill/>
                </a:ln>
                <a:solidFill>
                  <a:srgbClr val="595959">
                    <a:alpha val="100000"/>
                  </a:srgbClr>
                </a:solidFill>
                <a:latin typeface="OPPOSans B"/>
                <a:ea typeface="OPPOSans B"/>
                <a:cs typeface="OPPOSans B"/>
              </a:rPr>
              <a:t>01</a:t>
            </a:r>
            <a:endParaRPr kumimoji="1" lang="zh-CN" altLang="en-US" sz="1350" dirty="0">
              <a:solidFill>
                <a:srgbClr val="000000"/>
              </a:solidFill>
            </a:endParaRPr>
          </a:p>
        </p:txBody>
      </p:sp>
      <p:sp>
        <p:nvSpPr>
          <p:cNvPr id="16" name="标题 1"/>
          <p:cNvSpPr txBox="1"/>
          <p:nvPr/>
        </p:nvSpPr>
        <p:spPr>
          <a:xfrm>
            <a:off x="3709036" y="2273565"/>
            <a:ext cx="1697354" cy="282946"/>
          </a:xfrm>
          <a:prstGeom prst="rect">
            <a:avLst/>
          </a:prstGeom>
          <a:noFill/>
          <a:ln>
            <a:noFill/>
          </a:ln>
        </p:spPr>
        <p:txBody>
          <a:bodyPr vert="horz" wrap="square" lIns="68580" tIns="34290" rIns="68580" bIns="34290" rtlCol="0" anchor="ctr"/>
          <a:lstStyle/>
          <a:p>
            <a:pPr algn="ctr" defTabSz="685800">
              <a:lnSpc>
                <a:spcPct val="150000"/>
              </a:lnSpc>
            </a:pPr>
            <a:r>
              <a:rPr kumimoji="1" lang="en-US" altLang="zh-CN" sz="2250">
                <a:ln w="12700">
                  <a:noFill/>
                </a:ln>
                <a:solidFill>
                  <a:srgbClr val="595959">
                    <a:alpha val="100000"/>
                  </a:srgbClr>
                </a:solidFill>
                <a:latin typeface="OPPOSans B"/>
                <a:ea typeface="OPPOSans B"/>
                <a:cs typeface="OPPOSans B"/>
              </a:rPr>
              <a:t>02</a:t>
            </a:r>
            <a:endParaRPr kumimoji="1" lang="zh-CN" altLang="en-US" sz="1350">
              <a:solidFill>
                <a:srgbClr val="000000"/>
              </a:solidFill>
            </a:endParaRPr>
          </a:p>
        </p:txBody>
      </p:sp>
      <p:sp>
        <p:nvSpPr>
          <p:cNvPr id="17" name="标题 1"/>
          <p:cNvSpPr txBox="1"/>
          <p:nvPr/>
        </p:nvSpPr>
        <p:spPr>
          <a:xfrm>
            <a:off x="6194866" y="2266845"/>
            <a:ext cx="1697354" cy="282946"/>
          </a:xfrm>
          <a:prstGeom prst="rect">
            <a:avLst/>
          </a:prstGeom>
          <a:noFill/>
          <a:ln>
            <a:noFill/>
          </a:ln>
        </p:spPr>
        <p:txBody>
          <a:bodyPr vert="horz" wrap="square" lIns="68580" tIns="34290" rIns="68580" bIns="34290" rtlCol="0" anchor="ctr"/>
          <a:lstStyle/>
          <a:p>
            <a:pPr algn="ctr" defTabSz="685800">
              <a:lnSpc>
                <a:spcPct val="150000"/>
              </a:lnSpc>
            </a:pPr>
            <a:r>
              <a:rPr kumimoji="1" lang="en-US" altLang="zh-CN" sz="2250" dirty="0">
                <a:ln w="12700">
                  <a:noFill/>
                </a:ln>
                <a:solidFill>
                  <a:srgbClr val="595959">
                    <a:alpha val="100000"/>
                  </a:srgbClr>
                </a:solidFill>
                <a:latin typeface="OPPOSans B"/>
                <a:ea typeface="OPPOSans B"/>
                <a:cs typeface="OPPOSans B"/>
              </a:rPr>
              <a:t>03</a:t>
            </a:r>
            <a:endParaRPr kumimoji="1" lang="zh-CN" altLang="en-US" sz="1350" dirty="0">
              <a:solidFill>
                <a:srgbClr val="000000"/>
              </a:solidFill>
            </a:endParaRPr>
          </a:p>
        </p:txBody>
      </p:sp>
      <p:sp>
        <p:nvSpPr>
          <p:cNvPr id="18" name="标题 1"/>
          <p:cNvSpPr txBox="1"/>
          <p:nvPr/>
        </p:nvSpPr>
        <p:spPr>
          <a:xfrm>
            <a:off x="5929164"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19" name="标题 1"/>
          <p:cNvSpPr txBox="1"/>
          <p:nvPr/>
        </p:nvSpPr>
        <p:spPr>
          <a:xfrm>
            <a:off x="5834740"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0" name="标题 1"/>
          <p:cNvSpPr txBox="1"/>
          <p:nvPr/>
        </p:nvSpPr>
        <p:spPr>
          <a:xfrm>
            <a:off x="5740315"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1" name="标题 1"/>
          <p:cNvSpPr txBox="1"/>
          <p:nvPr/>
        </p:nvSpPr>
        <p:spPr>
          <a:xfrm>
            <a:off x="5645890"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2" name="标题 1"/>
          <p:cNvSpPr txBox="1"/>
          <p:nvPr/>
        </p:nvSpPr>
        <p:spPr>
          <a:xfrm>
            <a:off x="5555758"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3" name="标题 1"/>
          <p:cNvSpPr txBox="1"/>
          <p:nvPr/>
        </p:nvSpPr>
        <p:spPr>
          <a:xfrm>
            <a:off x="5461333"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4" name="标题 1"/>
          <p:cNvSpPr txBox="1"/>
          <p:nvPr/>
        </p:nvSpPr>
        <p:spPr>
          <a:xfrm>
            <a:off x="5366909"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5" name="标题 1"/>
          <p:cNvSpPr txBox="1"/>
          <p:nvPr/>
        </p:nvSpPr>
        <p:spPr>
          <a:xfrm>
            <a:off x="3065272"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6" name="标题 1"/>
          <p:cNvSpPr txBox="1"/>
          <p:nvPr/>
        </p:nvSpPr>
        <p:spPr>
          <a:xfrm>
            <a:off x="3159696"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7" name="标题 1"/>
          <p:cNvSpPr txBox="1"/>
          <p:nvPr/>
        </p:nvSpPr>
        <p:spPr>
          <a:xfrm>
            <a:off x="3254121"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8" name="标题 1"/>
          <p:cNvSpPr txBox="1"/>
          <p:nvPr/>
        </p:nvSpPr>
        <p:spPr>
          <a:xfrm>
            <a:off x="3348545"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29" name="标题 1"/>
          <p:cNvSpPr txBox="1"/>
          <p:nvPr/>
        </p:nvSpPr>
        <p:spPr>
          <a:xfrm>
            <a:off x="3438678"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30" name="标题 1"/>
          <p:cNvSpPr txBox="1"/>
          <p:nvPr/>
        </p:nvSpPr>
        <p:spPr>
          <a:xfrm>
            <a:off x="3533102"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31" name="标题 1"/>
          <p:cNvSpPr txBox="1"/>
          <p:nvPr/>
        </p:nvSpPr>
        <p:spPr>
          <a:xfrm>
            <a:off x="3627526" y="1885996"/>
            <a:ext cx="34337" cy="34337"/>
          </a:xfrm>
          <a:custGeom>
            <a:avLst/>
            <a:gdLst>
              <a:gd name="connsiteX0" fmla="*/ 50800 w 50800"/>
              <a:gd name="connsiteY0" fmla="*/ 25400 h 50800"/>
              <a:gd name="connsiteX1" fmla="*/ 25400 w 50800"/>
              <a:gd name="connsiteY1" fmla="*/ 50800 h 50800"/>
              <a:gd name="connsiteX2" fmla="*/ 0 w 50800"/>
              <a:gd name="connsiteY2" fmla="*/ 25400 h 50800"/>
              <a:gd name="connsiteX3" fmla="*/ 25400 w 50800"/>
              <a:gd name="connsiteY3" fmla="*/ 0 h 50800"/>
              <a:gd name="connsiteX4" fmla="*/ 50800 w 50800"/>
              <a:gd name="connsiteY4" fmla="*/ 25400 h 50800"/>
            </a:gdLst>
            <a:ahLst/>
            <a:cxnLst/>
            <a:rect l="l" t="t" r="r" b="b"/>
            <a:pathLst>
              <a:path w="50800" h="50800">
                <a:moveTo>
                  <a:pt x="50800" y="25400"/>
                </a:moveTo>
                <a:cubicBezTo>
                  <a:pt x="50800" y="39428"/>
                  <a:pt x="39428" y="50800"/>
                  <a:pt x="25400" y="50800"/>
                </a:cubicBezTo>
                <a:cubicBezTo>
                  <a:pt x="11372" y="50800"/>
                  <a:pt x="0" y="39428"/>
                  <a:pt x="0" y="25400"/>
                </a:cubicBezTo>
                <a:cubicBezTo>
                  <a:pt x="0" y="11372"/>
                  <a:pt x="11372" y="0"/>
                  <a:pt x="25400" y="0"/>
                </a:cubicBezTo>
                <a:cubicBezTo>
                  <a:pt x="39428" y="0"/>
                  <a:pt x="50800" y="11372"/>
                  <a:pt x="50800" y="25400"/>
                </a:cubicBezTo>
                <a:close/>
              </a:path>
            </a:pathLst>
          </a:custGeom>
          <a:solidFill>
            <a:schemeClr val="tx1">
              <a:lumMod val="65000"/>
              <a:lumOff val="35000"/>
            </a:schemeClr>
          </a:solidFill>
          <a:ln cap="flat">
            <a:noFill/>
            <a:prstDash val="solid"/>
            <a:miter/>
          </a:ln>
        </p:spPr>
        <p:txBody>
          <a:bodyPr vert="horz" wrap="square" lIns="68580" tIns="34290" rIns="68580" bIns="34290" rtlCol="0" anchor="ctr"/>
          <a:lstStyle/>
          <a:p>
            <a:pPr defTabSz="685800"/>
            <a:endParaRPr kumimoji="1" lang="zh-CN" altLang="en-US" sz="1350">
              <a:solidFill>
                <a:srgbClr val="000000"/>
              </a:solidFill>
            </a:endParaRPr>
          </a:p>
        </p:txBody>
      </p:sp>
      <p:sp>
        <p:nvSpPr>
          <p:cNvPr id="32" name="标题 1"/>
          <p:cNvSpPr txBox="1"/>
          <p:nvPr/>
        </p:nvSpPr>
        <p:spPr>
          <a:xfrm>
            <a:off x="996686" y="360588"/>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latin typeface="微软雅黑" panose="020B0503020204020204" pitchFamily="34" charset="-122"/>
                <a:ea typeface="微软雅黑" panose="020B0503020204020204" pitchFamily="34" charset="-122"/>
                <a:cs typeface="Source Han Sans CN Bold"/>
              </a:rPr>
              <a:t>二）绿色物流</a:t>
            </a:r>
            <a:endParaRPr kumimoji="1" lang="zh-CN" altLang="en-US" sz="1350" b="1" dirty="0">
              <a:latin typeface="微软雅黑" panose="020B0503020204020204" pitchFamily="34" charset="-122"/>
              <a:ea typeface="微软雅黑" panose="020B0503020204020204" pitchFamily="34" charset="-122"/>
            </a:endParaRPr>
          </a:p>
        </p:txBody>
      </p:sp>
      <p:sp>
        <p:nvSpPr>
          <p:cNvPr id="33"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13779242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05741" y="1200151"/>
            <a:ext cx="3568445" cy="3359276"/>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
        <p:nvSpPr>
          <p:cNvPr id="3" name="object 3"/>
          <p:cNvSpPr/>
          <p:nvPr/>
        </p:nvSpPr>
        <p:spPr>
          <a:xfrm>
            <a:off x="6588224" y="632434"/>
            <a:ext cx="2099786" cy="4123335"/>
          </a:xfrm>
          <a:custGeom>
            <a:avLst/>
            <a:gdLst/>
            <a:ahLst/>
            <a:cxnLst/>
            <a:rect l="l" t="t" r="r" b="b"/>
            <a:pathLst>
              <a:path w="2799715" h="3314700">
                <a:moveTo>
                  <a:pt x="13906" y="820051"/>
                </a:moveTo>
                <a:lnTo>
                  <a:pt x="12217" y="0"/>
                </a:lnTo>
                <a:lnTo>
                  <a:pt x="2799588" y="0"/>
                </a:lnTo>
                <a:lnTo>
                  <a:pt x="2799588" y="3314700"/>
                </a:lnTo>
                <a:lnTo>
                  <a:pt x="12217" y="3314700"/>
                </a:lnTo>
                <a:lnTo>
                  <a:pt x="0" y="2645765"/>
                </a:lnTo>
              </a:path>
            </a:pathLst>
          </a:custGeom>
          <a:ln w="275843">
            <a:solidFill>
              <a:srgbClr val="32859A"/>
            </a:solidFill>
          </a:ln>
        </p:spPr>
        <p:txBody>
          <a:bodyPr wrap="square" lIns="0" tIns="0" rIns="0" bIns="0" rtlCol="0"/>
          <a:lstStyle/>
          <a:p>
            <a:pPr defTabSz="685800"/>
            <a:endParaRPr sz="1350">
              <a:solidFill>
                <a:prstClr val="black"/>
              </a:solidFill>
            </a:endParaRPr>
          </a:p>
        </p:txBody>
      </p:sp>
      <p:sp>
        <p:nvSpPr>
          <p:cNvPr id="8" name="object 8"/>
          <p:cNvSpPr txBox="1"/>
          <p:nvPr/>
        </p:nvSpPr>
        <p:spPr>
          <a:xfrm>
            <a:off x="3851920" y="2075021"/>
            <a:ext cx="4487366" cy="1233030"/>
          </a:xfrm>
          <a:prstGeom prst="rect">
            <a:avLst/>
          </a:prstGeom>
        </p:spPr>
        <p:txBody>
          <a:bodyPr vert="horz" wrap="square" lIns="0" tIns="123825" rIns="0" bIns="0" rtlCol="0">
            <a:spAutoFit/>
          </a:bodyPr>
          <a:lstStyle/>
          <a:p>
            <a:pPr algn="ctr" defTabSz="685800">
              <a:spcBef>
                <a:spcPts val="975"/>
              </a:spcBef>
            </a:pPr>
            <a:r>
              <a:rPr lang="zh-CN" altLang="en-US" sz="3600" b="1" dirty="0">
                <a:solidFill>
                  <a:srgbClr val="32859A"/>
                </a:solidFill>
                <a:latin typeface="微软雅黑" panose="020B0503020204020204" pitchFamily="34" charset="-122"/>
                <a:ea typeface="微软雅黑" panose="020B0503020204020204" pitchFamily="34" charset="-122"/>
                <a:cs typeface="微软雅黑"/>
              </a:rPr>
              <a:t>学习</a:t>
            </a:r>
            <a:r>
              <a:rPr lang="zh-CN" altLang="en-US" sz="3600" b="1" dirty="0" smtClean="0">
                <a:solidFill>
                  <a:srgbClr val="32859A"/>
                </a:solidFill>
                <a:latin typeface="微软雅黑" panose="020B0503020204020204" pitchFamily="34" charset="-122"/>
                <a:ea typeface="微软雅黑" panose="020B0503020204020204" pitchFamily="34" charset="-122"/>
                <a:cs typeface="微软雅黑"/>
              </a:rPr>
              <a:t>情境</a:t>
            </a:r>
            <a:r>
              <a:rPr lang="zh-CN" altLang="en-US" sz="3600" b="1" dirty="0">
                <a:solidFill>
                  <a:srgbClr val="32859A"/>
                </a:solidFill>
                <a:latin typeface="微软雅黑" panose="020B0503020204020204" pitchFamily="34" charset="-122"/>
                <a:ea typeface="微软雅黑" panose="020B0503020204020204" pitchFamily="34" charset="-122"/>
                <a:cs typeface="微软雅黑"/>
              </a:rPr>
              <a:t>三：企业物流与第三方物流</a:t>
            </a:r>
          </a:p>
        </p:txBody>
      </p:sp>
    </p:spTree>
    <p:extLst>
      <p:ext uri="{BB962C8B-B14F-4D97-AF65-F5344CB8AC3E}">
        <p14:creationId xmlns:p14="http://schemas.microsoft.com/office/powerpoint/2010/main" val="24507896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a:off x="-9525" y="-38100"/>
            <a:ext cx="9163050" cy="5219700"/>
          </a:xfrm>
          <a:prstGeom prst="rect">
            <a:avLst/>
          </a:prstGeom>
          <a:solidFill>
            <a:schemeClr val="bg1"/>
          </a:solidFill>
        </p:spPr>
        <p:txBody>
          <a:bodyPr vert="horz" wrap="square" lIns="0" tIns="0" rIns="0" bIns="0" rtlCol="0" anchor="ctr"/>
          <a:lstStyle/>
          <a:p>
            <a:pPr algn="ctr" defTabSz="685800"/>
            <a:endParaRPr kumimoji="1" lang="zh-CN" altLang="en-US" sz="1350">
              <a:solidFill>
                <a:srgbClr val="000000"/>
              </a:solidFill>
            </a:endParaRPr>
          </a:p>
        </p:txBody>
      </p:sp>
      <p:sp>
        <p:nvSpPr>
          <p:cNvPr id="3" name="标题 1"/>
          <p:cNvSpPr txBox="1"/>
          <p:nvPr/>
        </p:nvSpPr>
        <p:spPr>
          <a:xfrm>
            <a:off x="0" y="2756263"/>
            <a:ext cx="9144000" cy="2387238"/>
          </a:xfrm>
          <a:custGeom>
            <a:avLst/>
            <a:gdLst>
              <a:gd name="connsiteX0" fmla="*/ 965225 w 12187146"/>
              <a:gd name="connsiteY0" fmla="*/ 0 h 2427924"/>
              <a:gd name="connsiteX1" fmla="*/ 11221921 w 12187146"/>
              <a:gd name="connsiteY1" fmla="*/ 0 h 2427924"/>
              <a:gd name="connsiteX2" fmla="*/ 12187146 w 12187146"/>
              <a:gd name="connsiteY2" fmla="*/ 965225 h 2427924"/>
              <a:gd name="connsiteX3" fmla="*/ 12187146 w 12187146"/>
              <a:gd name="connsiteY3" fmla="*/ 2427924 h 2427924"/>
              <a:gd name="connsiteX4" fmla="*/ 0 w 12187146"/>
              <a:gd name="connsiteY4" fmla="*/ 2427924 h 2427924"/>
              <a:gd name="connsiteX5" fmla="*/ 0 w 12187146"/>
              <a:gd name="connsiteY5" fmla="*/ 965225 h 2427924"/>
              <a:gd name="connsiteX6" fmla="*/ 965225 w 12187146"/>
              <a:gd name="connsiteY6" fmla="*/ 0 h 2427924"/>
            </a:gdLst>
            <a:ahLst/>
            <a:cxnLst/>
            <a:rect l="l" t="t" r="r" b="b"/>
            <a:pathLst>
              <a:path w="12187146" h="2427924">
                <a:moveTo>
                  <a:pt x="965225" y="0"/>
                </a:moveTo>
                <a:lnTo>
                  <a:pt x="11221921" y="0"/>
                </a:lnTo>
                <a:cubicBezTo>
                  <a:pt x="11755000" y="0"/>
                  <a:pt x="12187146" y="432146"/>
                  <a:pt x="12187146" y="965225"/>
                </a:cubicBezTo>
                <a:lnTo>
                  <a:pt x="12187146" y="2427924"/>
                </a:lnTo>
                <a:lnTo>
                  <a:pt x="0" y="2427924"/>
                </a:lnTo>
                <a:lnTo>
                  <a:pt x="0" y="965225"/>
                </a:lnTo>
                <a:cubicBezTo>
                  <a:pt x="0" y="432146"/>
                  <a:pt x="432146" y="0"/>
                  <a:pt x="965225" y="0"/>
                </a:cubicBezTo>
                <a:close/>
              </a:path>
            </a:pathLst>
          </a:custGeom>
          <a:solidFill>
            <a:schemeClr val="accent1"/>
          </a:solidFill>
          <a:ln cap="sq">
            <a:noFill/>
            <a:prstDash val="solid"/>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
        <p:nvSpPr>
          <p:cNvPr id="4" name="标题 1"/>
          <p:cNvSpPr txBox="1"/>
          <p:nvPr/>
        </p:nvSpPr>
        <p:spPr>
          <a:xfrm>
            <a:off x="323528" y="3428201"/>
            <a:ext cx="2749578" cy="981708"/>
          </a:xfrm>
          <a:prstGeom prst="rect">
            <a:avLst/>
          </a:prstGeom>
          <a:noFill/>
          <a:ln>
            <a:noFill/>
          </a:ln>
        </p:spPr>
        <p:txBody>
          <a:bodyPr vert="horz" wrap="square" lIns="0" tIns="0" rIns="0" bIns="0" rtlCol="0" anchor="t"/>
          <a:lstStyle/>
          <a:p>
            <a:pPr defTabSz="685800">
              <a:lnSpc>
                <a:spcPct val="150000"/>
              </a:lnSpc>
            </a:pPr>
            <a:r>
              <a:rPr kumimoji="1" lang="en-US" altLang="zh-CN" sz="1100" dirty="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全球物流网络建设：物流企业通过拓展国际业务，建立全球物流网络，提升企业的国际竞争力。全球物流网络建设可以帮助物流企业更好地服务跨国企业客户，满足客户在全球范围内的物流需求</a:t>
            </a:r>
            <a:r>
              <a:rPr kumimoji="1" lang="en-US" altLang="zh-CN" sz="1100" dirty="0" smtClean="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a:t>
            </a:r>
            <a:endParaRPr kumimoji="1" lang="zh-CN" altLang="en-US" sz="1100" dirty="0">
              <a:solidFill>
                <a:srgbClr val="000000"/>
              </a:solidFill>
              <a:latin typeface="微软雅黑" panose="020B0503020204020204" pitchFamily="34" charset="-122"/>
              <a:ea typeface="微软雅黑" panose="020B0503020204020204" pitchFamily="34" charset="-122"/>
            </a:endParaRPr>
          </a:p>
        </p:txBody>
      </p:sp>
      <p:sp>
        <p:nvSpPr>
          <p:cNvPr id="5" name="标题 1"/>
          <p:cNvSpPr txBox="1"/>
          <p:nvPr/>
        </p:nvSpPr>
        <p:spPr>
          <a:xfrm>
            <a:off x="3395663" y="3428201"/>
            <a:ext cx="2400473" cy="981708"/>
          </a:xfrm>
          <a:prstGeom prst="rect">
            <a:avLst/>
          </a:prstGeom>
          <a:noFill/>
          <a:ln>
            <a:noFill/>
          </a:ln>
        </p:spPr>
        <p:txBody>
          <a:bodyPr vert="horz" wrap="square" lIns="0" tIns="0" rIns="0" bIns="0" rtlCol="0" anchor="t"/>
          <a:lstStyle/>
          <a:p>
            <a:pPr defTabSz="685800">
              <a:lnSpc>
                <a:spcPct val="150000"/>
              </a:lnSpc>
            </a:pPr>
            <a:r>
              <a:rPr kumimoji="1" lang="en-US" altLang="zh-CN" sz="1100" dirty="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跨境物流服务优化：物流企业通过优化跨境物流服务流程，提高跨境物流效率，降低跨境物流成本。跨境物流服务优化可以包括海关通关便利化、国际运输方式选择优化、海外仓建设等方面。</a:t>
            </a:r>
            <a:endParaRPr kumimoji="1" lang="zh-CN" altLang="en-US" sz="1100" dirty="0">
              <a:ln w="12700">
                <a:noFill/>
              </a:ln>
              <a:solidFill>
                <a:srgbClr val="FFFFFF">
                  <a:alpha val="100000"/>
                </a:srgbClr>
              </a:solidFill>
              <a:latin typeface="微软雅黑" panose="020B0503020204020204" pitchFamily="34" charset="-122"/>
              <a:ea typeface="微软雅黑" panose="020B0503020204020204" pitchFamily="34" charset="-122"/>
              <a:cs typeface="Source Han Sans"/>
            </a:endParaRPr>
          </a:p>
        </p:txBody>
      </p:sp>
      <p:sp>
        <p:nvSpPr>
          <p:cNvPr id="6" name="标题 1"/>
          <p:cNvSpPr txBox="1"/>
          <p:nvPr/>
        </p:nvSpPr>
        <p:spPr>
          <a:xfrm>
            <a:off x="6083353" y="3459028"/>
            <a:ext cx="2831112" cy="981708"/>
          </a:xfrm>
          <a:prstGeom prst="rect">
            <a:avLst/>
          </a:prstGeom>
          <a:noFill/>
          <a:ln>
            <a:noFill/>
          </a:ln>
        </p:spPr>
        <p:txBody>
          <a:bodyPr vert="horz" wrap="square" lIns="0" tIns="0" rIns="0" bIns="0" rtlCol="0" anchor="t"/>
          <a:lstStyle/>
          <a:p>
            <a:pPr defTabSz="685800">
              <a:lnSpc>
                <a:spcPct val="150000"/>
              </a:lnSpc>
            </a:pPr>
            <a:r>
              <a:rPr kumimoji="1" lang="en-US" altLang="zh-CN" sz="1100" dirty="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国际物流合作与联盟：物流企业通过与国际物流企业、国际组织、行业协会等建立合作关系或联盟，参与国际物流标准制定，</a:t>
            </a:r>
            <a:r>
              <a:rPr kumimoji="1" lang="en-US" altLang="zh-CN" sz="1100" dirty="0" smtClean="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提升企业在国际物流领域的话语权和影响力</a:t>
            </a:r>
            <a:r>
              <a:rPr kumimoji="1" lang="zh-CN" altLang="en-US" sz="1100" dirty="0" smtClean="0">
                <a:ln w="12700">
                  <a:noFill/>
                </a:ln>
                <a:solidFill>
                  <a:srgbClr val="FFFFFF">
                    <a:alpha val="100000"/>
                  </a:srgbClr>
                </a:solidFill>
                <a:latin typeface="微软雅黑" panose="020B0503020204020204" pitchFamily="34" charset="-122"/>
                <a:ea typeface="微软雅黑" panose="020B0503020204020204" pitchFamily="34" charset="-122"/>
                <a:cs typeface="Source Han Sans"/>
              </a:rPr>
              <a:t>。</a:t>
            </a:r>
            <a:endParaRPr kumimoji="1" lang="zh-CN" altLang="en-US" sz="1350" dirty="0">
              <a:solidFill>
                <a:srgbClr val="000000"/>
              </a:solidFill>
            </a:endParaRPr>
          </a:p>
        </p:txBody>
      </p:sp>
      <p:pic>
        <p:nvPicPr>
          <p:cNvPr id="7" name="图片 6"/>
          <p:cNvPicPr>
            <a:picLocks noChangeAspect="1"/>
          </p:cNvPicPr>
          <p:nvPr/>
        </p:nvPicPr>
        <p:blipFill>
          <a:blip r:embed="rId2">
            <a:alphaModFix/>
          </a:blip>
          <a:srcRect l="17293" t="5349" r="17293" b="5349"/>
          <a:stretch>
            <a:fillRect/>
          </a:stretch>
        </p:blipFill>
        <p:spPr>
          <a:xfrm>
            <a:off x="821531" y="1094819"/>
            <a:ext cx="2343150" cy="2135526"/>
          </a:xfrm>
          <a:custGeom>
            <a:avLst/>
            <a:gdLst/>
            <a:ahLst/>
            <a:cxnLst/>
            <a:rect l="l" t="t" r="r" b="b"/>
            <a:pathLst>
              <a:path w="3124200" h="2847368">
                <a:moveTo>
                  <a:pt x="296781" y="0"/>
                </a:moveTo>
                <a:lnTo>
                  <a:pt x="2827419" y="0"/>
                </a:lnTo>
                <a:cubicBezTo>
                  <a:pt x="2991327" y="0"/>
                  <a:pt x="3124200" y="132873"/>
                  <a:pt x="3124200" y="296781"/>
                </a:cubicBezTo>
                <a:lnTo>
                  <a:pt x="3124200" y="2550587"/>
                </a:lnTo>
                <a:cubicBezTo>
                  <a:pt x="3124200" y="2714495"/>
                  <a:pt x="2991327" y="2847368"/>
                  <a:pt x="2827419" y="2847368"/>
                </a:cubicBezTo>
                <a:lnTo>
                  <a:pt x="296781" y="2847368"/>
                </a:lnTo>
                <a:cubicBezTo>
                  <a:pt x="132873" y="2847368"/>
                  <a:pt x="0" y="2714495"/>
                  <a:pt x="0" y="2550587"/>
                </a:cubicBezTo>
                <a:lnTo>
                  <a:pt x="0" y="296781"/>
                </a:lnTo>
                <a:cubicBezTo>
                  <a:pt x="0" y="132873"/>
                  <a:pt x="132873" y="0"/>
                  <a:pt x="296781" y="0"/>
                </a:cubicBezTo>
                <a:close/>
              </a:path>
            </a:pathLst>
          </a:custGeom>
          <a:noFill/>
          <a:ln>
            <a:noFill/>
          </a:ln>
        </p:spPr>
      </p:pic>
      <p:pic>
        <p:nvPicPr>
          <p:cNvPr id="8" name="图片 7"/>
          <p:cNvPicPr>
            <a:picLocks noChangeAspect="1"/>
          </p:cNvPicPr>
          <p:nvPr/>
        </p:nvPicPr>
        <p:blipFill>
          <a:blip r:embed="rId2">
            <a:alphaModFix/>
          </a:blip>
          <a:srcRect l="17293" t="5349" r="17293" b="5349"/>
          <a:stretch>
            <a:fillRect/>
          </a:stretch>
        </p:blipFill>
        <p:spPr>
          <a:xfrm>
            <a:off x="3395663" y="1094819"/>
            <a:ext cx="2343150" cy="2135526"/>
          </a:xfrm>
          <a:custGeom>
            <a:avLst/>
            <a:gdLst/>
            <a:ahLst/>
            <a:cxnLst/>
            <a:rect l="l" t="t" r="r" b="b"/>
            <a:pathLst>
              <a:path w="3124200" h="2847368">
                <a:moveTo>
                  <a:pt x="296781" y="0"/>
                </a:moveTo>
                <a:lnTo>
                  <a:pt x="2827419" y="0"/>
                </a:lnTo>
                <a:cubicBezTo>
                  <a:pt x="2991327" y="0"/>
                  <a:pt x="3124200" y="132873"/>
                  <a:pt x="3124200" y="296781"/>
                </a:cubicBezTo>
                <a:lnTo>
                  <a:pt x="3124200" y="2550587"/>
                </a:lnTo>
                <a:cubicBezTo>
                  <a:pt x="3124200" y="2714495"/>
                  <a:pt x="2991327" y="2847368"/>
                  <a:pt x="2827419" y="2847368"/>
                </a:cubicBezTo>
                <a:lnTo>
                  <a:pt x="296781" y="2847368"/>
                </a:lnTo>
                <a:cubicBezTo>
                  <a:pt x="132873" y="2847368"/>
                  <a:pt x="0" y="2714495"/>
                  <a:pt x="0" y="2550587"/>
                </a:cubicBezTo>
                <a:lnTo>
                  <a:pt x="0" y="296781"/>
                </a:lnTo>
                <a:cubicBezTo>
                  <a:pt x="0" y="132873"/>
                  <a:pt x="132873" y="0"/>
                  <a:pt x="296781" y="0"/>
                </a:cubicBezTo>
                <a:close/>
              </a:path>
            </a:pathLst>
          </a:custGeom>
          <a:noFill/>
          <a:ln>
            <a:noFill/>
          </a:ln>
        </p:spPr>
      </p:pic>
      <p:pic>
        <p:nvPicPr>
          <p:cNvPr id="9" name="图片 8"/>
          <p:cNvPicPr>
            <a:picLocks noChangeAspect="1"/>
          </p:cNvPicPr>
          <p:nvPr/>
        </p:nvPicPr>
        <p:blipFill>
          <a:blip r:embed="rId2">
            <a:alphaModFix/>
          </a:blip>
          <a:srcRect l="17293" t="5349" r="17293" b="5349"/>
          <a:stretch>
            <a:fillRect/>
          </a:stretch>
        </p:blipFill>
        <p:spPr>
          <a:xfrm>
            <a:off x="5969794" y="1094819"/>
            <a:ext cx="2343150" cy="2135526"/>
          </a:xfrm>
          <a:custGeom>
            <a:avLst/>
            <a:gdLst/>
            <a:ahLst/>
            <a:cxnLst/>
            <a:rect l="l" t="t" r="r" b="b"/>
            <a:pathLst>
              <a:path w="3124200" h="2847368">
                <a:moveTo>
                  <a:pt x="296781" y="0"/>
                </a:moveTo>
                <a:lnTo>
                  <a:pt x="2827419" y="0"/>
                </a:lnTo>
                <a:cubicBezTo>
                  <a:pt x="2991327" y="0"/>
                  <a:pt x="3124200" y="132873"/>
                  <a:pt x="3124200" y="296781"/>
                </a:cubicBezTo>
                <a:lnTo>
                  <a:pt x="3124200" y="2550587"/>
                </a:lnTo>
                <a:cubicBezTo>
                  <a:pt x="3124200" y="2714495"/>
                  <a:pt x="2991327" y="2847368"/>
                  <a:pt x="2827419" y="2847368"/>
                </a:cubicBezTo>
                <a:lnTo>
                  <a:pt x="296781" y="2847368"/>
                </a:lnTo>
                <a:cubicBezTo>
                  <a:pt x="132873" y="2847368"/>
                  <a:pt x="0" y="2714495"/>
                  <a:pt x="0" y="2550587"/>
                </a:cubicBezTo>
                <a:lnTo>
                  <a:pt x="0" y="296781"/>
                </a:lnTo>
                <a:cubicBezTo>
                  <a:pt x="0" y="132873"/>
                  <a:pt x="132873" y="0"/>
                  <a:pt x="296781" y="0"/>
                </a:cubicBezTo>
                <a:close/>
              </a:path>
            </a:pathLst>
          </a:custGeom>
          <a:noFill/>
          <a:ln>
            <a:noFill/>
          </a:ln>
        </p:spPr>
      </p:pic>
      <p:sp>
        <p:nvSpPr>
          <p:cNvPr id="10" name="标题 1"/>
          <p:cNvSpPr txBox="1"/>
          <p:nvPr/>
        </p:nvSpPr>
        <p:spPr>
          <a:xfrm>
            <a:off x="1000125" y="216419"/>
            <a:ext cx="8143875" cy="351000"/>
          </a:xfrm>
          <a:prstGeom prst="rect">
            <a:avLst/>
          </a:prstGeom>
          <a:noFill/>
          <a:ln>
            <a:noFill/>
          </a:ln>
        </p:spPr>
        <p:txBody>
          <a:bodyPr vert="horz" wrap="square" lIns="0" tIns="0" rIns="0" bIns="0" rtlCol="0" anchor="ctr"/>
          <a:lstStyle/>
          <a:p>
            <a:pPr defTabSz="685800">
              <a:lnSpc>
                <a:spcPct val="110000"/>
              </a:lnSpc>
            </a:pPr>
            <a:r>
              <a:rPr kumimoji="1" lang="en-US" altLang="zh-CN" sz="2100" b="1" dirty="0">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a:t>
            </a:r>
            <a:r>
              <a:rPr kumimoji="1" lang="en-US" altLang="zh-CN" sz="2100" b="1" dirty="0" err="1">
                <a:ln w="12700">
                  <a:noFill/>
                </a:ln>
                <a:solidFill>
                  <a:srgbClr val="262626">
                    <a:alpha val="100000"/>
                  </a:srgbClr>
                </a:solidFill>
                <a:latin typeface="微软雅黑" panose="020B0503020204020204" pitchFamily="34" charset="-122"/>
                <a:ea typeface="微软雅黑" panose="020B0503020204020204" pitchFamily="34" charset="-122"/>
                <a:cs typeface="Source Han Sans CN Bold"/>
              </a:rPr>
              <a:t>三）国际化物流</a:t>
            </a:r>
            <a:endParaRPr kumimoji="1" lang="zh-CN" altLang="en-US" sz="1350" b="1" dirty="0">
              <a:solidFill>
                <a:srgbClr val="000000"/>
              </a:solidFill>
              <a:latin typeface="微软雅黑" panose="020B0503020204020204" pitchFamily="34" charset="-122"/>
              <a:ea typeface="微软雅黑" panose="020B0503020204020204" pitchFamily="34" charset="-122"/>
            </a:endParaRPr>
          </a:p>
        </p:txBody>
      </p:sp>
      <p:sp>
        <p:nvSpPr>
          <p:cNvPr id="11" name="标题 1"/>
          <p:cNvSpPr txBox="1"/>
          <p:nvPr/>
        </p:nvSpPr>
        <p:spPr>
          <a:xfrm rot="5400000">
            <a:off x="460435" y="251285"/>
            <a:ext cx="288338" cy="218606"/>
          </a:xfrm>
          <a:custGeom>
            <a:avLst/>
            <a:gdLst>
              <a:gd name="connsiteX0" fmla="*/ 0 w 2525843"/>
              <a:gd name="connsiteY0" fmla="*/ 1914995 h 1914995"/>
              <a:gd name="connsiteX1" fmla="*/ 0 w 2525843"/>
              <a:gd name="connsiteY1" fmla="*/ 1045565 h 1914995"/>
              <a:gd name="connsiteX2" fmla="*/ 1 w 2525843"/>
              <a:gd name="connsiteY2" fmla="*/ 1045565 h 1914995"/>
              <a:gd name="connsiteX3" fmla="*/ 1 w 2525843"/>
              <a:gd name="connsiteY3" fmla="*/ 0 h 1914995"/>
              <a:gd name="connsiteX4" fmla="*/ 869431 w 2525843"/>
              <a:gd name="connsiteY4" fmla="*/ 0 h 1914995"/>
              <a:gd name="connsiteX5" fmla="*/ 869431 w 2525843"/>
              <a:gd name="connsiteY5" fmla="*/ 1045565 h 1914995"/>
              <a:gd name="connsiteX6" fmla="*/ 2525843 w 2525843"/>
              <a:gd name="connsiteY6" fmla="*/ 1045565 h 1914995"/>
              <a:gd name="connsiteX7" fmla="*/ 2525842 w 2525843"/>
              <a:gd name="connsiteY7" fmla="*/ 1914995 h 1914995"/>
            </a:gdLst>
            <a:ahLst/>
            <a:cxnLst/>
            <a:rect l="l" t="t" r="r" b="b"/>
            <a:pathLst>
              <a:path w="2525843" h="1914995">
                <a:moveTo>
                  <a:pt x="0" y="1914995"/>
                </a:moveTo>
                <a:lnTo>
                  <a:pt x="0" y="1045565"/>
                </a:lnTo>
                <a:lnTo>
                  <a:pt x="1" y="1045565"/>
                </a:lnTo>
                <a:lnTo>
                  <a:pt x="1" y="0"/>
                </a:lnTo>
                <a:lnTo>
                  <a:pt x="869431" y="0"/>
                </a:lnTo>
                <a:lnTo>
                  <a:pt x="869431" y="1045565"/>
                </a:lnTo>
                <a:lnTo>
                  <a:pt x="2525843" y="1045565"/>
                </a:lnTo>
                <a:lnTo>
                  <a:pt x="2525842" y="1914995"/>
                </a:lnTo>
                <a:close/>
              </a:path>
            </a:pathLst>
          </a:custGeom>
          <a:noFill/>
          <a:ln w="12700" cap="sq">
            <a:solidFill>
              <a:schemeClr val="accent1"/>
            </a:solidFill>
            <a:miter/>
          </a:ln>
        </p:spPr>
        <p:txBody>
          <a:bodyPr vert="horz" wrap="square" lIns="68580" tIns="34290" rIns="68580" bIns="34290" rtlCol="0" anchor="ctr"/>
          <a:lstStyle/>
          <a:p>
            <a:pPr algn="ctr" defTabSz="685800">
              <a:lnSpc>
                <a:spcPct val="110000"/>
              </a:lnSpc>
            </a:pPr>
            <a:endParaRPr kumimoji="1" lang="zh-CN" altLang="en-US" sz="1350">
              <a:solidFill>
                <a:srgbClr val="000000"/>
              </a:solidFill>
            </a:endParaRPr>
          </a:p>
        </p:txBody>
      </p:sp>
    </p:spTree>
    <p:extLst>
      <p:ext uri="{BB962C8B-B14F-4D97-AF65-F5344CB8AC3E}">
        <p14:creationId xmlns:p14="http://schemas.microsoft.com/office/powerpoint/2010/main" val="13071869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3817"/>
            <a:ext cx="7717631" cy="521970"/>
            <a:chOff x="152400" y="415925"/>
            <a:chExt cx="10290175" cy="496063"/>
          </a:xfrm>
        </p:grpSpPr>
        <p:sp>
          <p:nvSpPr>
            <p:cNvPr id="5126" name="文本框 57"/>
            <p:cNvSpPr txBox="1">
              <a:spLocks noChangeArrowheads="1"/>
            </p:cNvSpPr>
            <p:nvPr/>
          </p:nvSpPr>
          <p:spPr bwMode="auto">
            <a:xfrm>
              <a:off x="623389" y="415925"/>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rPr>
                <a:t>总结</a:t>
              </a:r>
              <a:endParaRPr lang="zh-CN" altLang="en-US" b="1" dirty="0">
                <a:solidFill>
                  <a:srgbClr val="0474B6"/>
                </a:solidFill>
                <a:latin typeface="华文楷体" panose="02010600040101010101" pitchFamily="2" charset="-122"/>
                <a:ea typeface="华文楷体" panose="02010600040101010101" pitchFamily="2" charset="-122"/>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11" name="文本框 10"/>
          <p:cNvSpPr txBox="1"/>
          <p:nvPr/>
        </p:nvSpPr>
        <p:spPr>
          <a:xfrm>
            <a:off x="179512" y="987574"/>
            <a:ext cx="6026150" cy="1131079"/>
          </a:xfrm>
          <a:prstGeom prst="rect">
            <a:avLst/>
          </a:prstGeom>
          <a:noFill/>
        </p:spPr>
        <p:txBody>
          <a:bodyPr wrap="square" rtlCol="0" anchor="t">
            <a:spAutoFit/>
          </a:bodyPr>
          <a:lstStyle/>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了解第三方物流的含义和特点</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）了解第三方物流的类型</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）掌握第三方物流管理的内容</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Tree>
    <p:extLst>
      <p:ext uri="{BB962C8B-B14F-4D97-AF65-F5344CB8AC3E}">
        <p14:creationId xmlns:p14="http://schemas.microsoft.com/office/powerpoint/2010/main" val="37343772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7650" y="0"/>
            <a:ext cx="1276350" cy="121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122" name="组合 55"/>
          <p:cNvGrpSpPr/>
          <p:nvPr/>
        </p:nvGrpSpPr>
        <p:grpSpPr bwMode="auto">
          <a:xfrm>
            <a:off x="114302" y="321469"/>
            <a:ext cx="7718425" cy="521970"/>
            <a:chOff x="152400" y="413694"/>
            <a:chExt cx="10291234" cy="496063"/>
          </a:xfrm>
        </p:grpSpPr>
        <p:sp>
          <p:nvSpPr>
            <p:cNvPr id="5126" name="文本框 57"/>
            <p:cNvSpPr txBox="1">
              <a:spLocks noChangeArrowheads="1"/>
            </p:cNvSpPr>
            <p:nvPr/>
          </p:nvSpPr>
          <p:spPr bwMode="auto">
            <a:xfrm>
              <a:off x="239607" y="413694"/>
              <a:ext cx="10204027"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smtClean="0">
                  <a:solidFill>
                    <a:srgbClr val="0474B6"/>
                  </a:solidFill>
                  <a:latin typeface="华文楷体" panose="02010600040101010101" pitchFamily="2" charset="-122"/>
                  <a:ea typeface="华文楷体" panose="02010600040101010101" pitchFamily="2" charset="-122"/>
                  <a:sym typeface="+mn-ea"/>
                </a:rPr>
                <a:t>小组作业：第三</a:t>
              </a:r>
              <a:r>
                <a:rPr lang="zh-CN" altLang="en-US" b="1" dirty="0">
                  <a:solidFill>
                    <a:srgbClr val="0474B6"/>
                  </a:solidFill>
                  <a:latin typeface="华文楷体" panose="02010600040101010101" pitchFamily="2" charset="-122"/>
                  <a:ea typeface="华文楷体" panose="02010600040101010101" pitchFamily="2" charset="-122"/>
                  <a:sym typeface="+mn-ea"/>
                </a:rPr>
                <a:t>方物流</a:t>
              </a:r>
              <a:r>
                <a:rPr lang="zh-CN" altLang="en-US" b="1" dirty="0" smtClean="0">
                  <a:solidFill>
                    <a:srgbClr val="0474B6"/>
                  </a:solidFill>
                  <a:latin typeface="华文楷体" panose="02010600040101010101" pitchFamily="2" charset="-122"/>
                  <a:ea typeface="华文楷体" panose="02010600040101010101" pitchFamily="2" charset="-122"/>
                  <a:sym typeface="+mn-ea"/>
                </a:rPr>
                <a:t>企业</a:t>
              </a:r>
              <a:r>
                <a:rPr lang="en-US" altLang="zh-CN" b="1" dirty="0" smtClean="0">
                  <a:solidFill>
                    <a:srgbClr val="0474B6"/>
                  </a:solidFill>
                  <a:latin typeface="华文楷体" panose="02010600040101010101" pitchFamily="2" charset="-122"/>
                  <a:ea typeface="华文楷体" panose="02010600040101010101" pitchFamily="2" charset="-122"/>
                  <a:sym typeface="+mn-ea"/>
                </a:rPr>
                <a:t>PPT</a:t>
              </a:r>
              <a:r>
                <a:rPr lang="zh-CN" altLang="en-US" b="1" dirty="0" smtClean="0">
                  <a:solidFill>
                    <a:srgbClr val="0474B6"/>
                  </a:solidFill>
                  <a:latin typeface="华文楷体" panose="02010600040101010101" pitchFamily="2" charset="-122"/>
                  <a:ea typeface="华文楷体" panose="02010600040101010101" pitchFamily="2" charset="-122"/>
                  <a:sym typeface="+mn-ea"/>
                </a:rPr>
                <a:t>制作汇报</a:t>
              </a:r>
              <a:endParaRPr lang="zh-CN" altLang="en-US" b="1" dirty="0">
                <a:solidFill>
                  <a:srgbClr val="0474B6"/>
                </a:solidFill>
                <a:latin typeface="华文楷体" panose="02010600040101010101" pitchFamily="2" charset="-122"/>
                <a:ea typeface="华文楷体" panose="02010600040101010101" pitchFamily="2" charset="-122"/>
                <a:sym typeface="+mn-ea"/>
              </a:endParaRP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4" name="文本框 3"/>
          <p:cNvSpPr txBox="1"/>
          <p:nvPr/>
        </p:nvSpPr>
        <p:spPr>
          <a:xfrm>
            <a:off x="251520" y="896183"/>
            <a:ext cx="7971155" cy="4147289"/>
          </a:xfrm>
          <a:prstGeom prst="rect">
            <a:avLst/>
          </a:prstGeom>
          <a:noFill/>
        </p:spPr>
        <p:txBody>
          <a:bodyPr wrap="square" rtlCol="0" anchor="t">
            <a:spAutoFit/>
          </a:bodyPr>
          <a:lstStyle/>
          <a:p>
            <a:r>
              <a:rPr lang="zh-CN" altLang="en-US" sz="1600" b="1" dirty="0">
                <a:latin typeface="微软雅黑" panose="020B0503020204020204" pitchFamily="34" charset="-122"/>
                <a:ea typeface="微软雅黑" panose="020B0503020204020204" pitchFamily="34" charset="-122"/>
              </a:rPr>
              <a:t>作业</a:t>
            </a:r>
            <a:r>
              <a:rPr lang="zh-CN" altLang="zh-CN" sz="1600" b="1" dirty="0">
                <a:latin typeface="微软雅黑" panose="020B0503020204020204" pitchFamily="34" charset="-122"/>
                <a:ea typeface="微软雅黑" panose="020B0503020204020204" pitchFamily="34" charset="-122"/>
              </a:rPr>
              <a:t>内容</a:t>
            </a:r>
          </a:p>
          <a:p>
            <a:pPr>
              <a:lnSpc>
                <a:spcPts val="2100"/>
              </a:lnSpc>
            </a:pPr>
            <a:r>
              <a:rPr lang="en-US" altLang="zh-CN" dirty="0"/>
              <a:t> </a:t>
            </a:r>
            <a:r>
              <a:rPr lang="en-US" altLang="zh-CN" sz="1600" dirty="0">
                <a:latin typeface="微软雅黑" panose="020B0503020204020204" pitchFamily="34" charset="-122"/>
                <a:ea typeface="微软雅黑" panose="020B0503020204020204" pitchFamily="34" charset="-122"/>
              </a:rPr>
              <a:t>1. </a:t>
            </a:r>
            <a:r>
              <a:rPr lang="zh-CN" altLang="zh-CN" sz="1600" dirty="0">
                <a:latin typeface="微软雅黑" panose="020B0503020204020204" pitchFamily="34" charset="-122"/>
                <a:ea typeface="微软雅黑" panose="020B0503020204020204" pitchFamily="34" charset="-122"/>
              </a:rPr>
              <a:t>掌握</a:t>
            </a:r>
            <a:r>
              <a:rPr lang="zh-CN" altLang="zh-CN" sz="1600" dirty="0" smtClean="0">
                <a:latin typeface="微软雅黑" panose="020B0503020204020204" pitchFamily="34" charset="-122"/>
                <a:ea typeface="微软雅黑" panose="020B0503020204020204" pitchFamily="34" charset="-122"/>
              </a:rPr>
              <a:t>一家</a:t>
            </a:r>
            <a:r>
              <a:rPr lang="zh-CN" altLang="en-US" sz="1600" dirty="0" smtClean="0">
                <a:latin typeface="微软雅黑" panose="020B0503020204020204" pitchFamily="34" charset="-122"/>
                <a:ea typeface="微软雅黑" panose="020B0503020204020204" pitchFamily="34" charset="-122"/>
              </a:rPr>
              <a:t>第三方物流企业</a:t>
            </a:r>
            <a:r>
              <a:rPr lang="zh-CN" altLang="zh-CN" sz="1600" dirty="0" smtClean="0">
                <a:latin typeface="微软雅黑" panose="020B0503020204020204" pitchFamily="34" charset="-122"/>
                <a:ea typeface="微软雅黑" panose="020B0503020204020204" pitchFamily="34" charset="-122"/>
              </a:rPr>
              <a:t>概况</a:t>
            </a:r>
            <a:endParaRPr lang="zh-CN" altLang="zh-CN" sz="1600" dirty="0">
              <a:latin typeface="微软雅黑" panose="020B0503020204020204" pitchFamily="34" charset="-122"/>
              <a:ea typeface="微软雅黑" panose="020B0503020204020204" pitchFamily="34" charset="-122"/>
            </a:endParaRP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）判定企业的性质（工业企业、商业企业还是物流企业）；</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）了解企业所处的行业</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领域以及企业主营业务；</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）了解企业的主要服务对象和服务范围；</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）了解企业的配送网点分布，画出配送网点分布图。</a:t>
            </a:r>
          </a:p>
          <a:p>
            <a:pPr>
              <a:lnSpc>
                <a:spcPts val="2100"/>
              </a:lnSpc>
            </a:pPr>
            <a:r>
              <a:rPr lang="en-US" altLang="zh-CN" sz="1600" dirty="0">
                <a:latin typeface="微软雅黑" panose="020B0503020204020204" pitchFamily="34" charset="-122"/>
                <a:ea typeface="微软雅黑" panose="020B0503020204020204" pitchFamily="34" charset="-122"/>
              </a:rPr>
              <a:t> 2. </a:t>
            </a:r>
            <a:r>
              <a:rPr lang="zh-CN" altLang="zh-CN" sz="1600" dirty="0">
                <a:latin typeface="微软雅黑" panose="020B0503020204020204" pitchFamily="34" charset="-122"/>
                <a:ea typeface="微软雅黑" panose="020B0503020204020204" pitchFamily="34" charset="-122"/>
              </a:rPr>
              <a:t>认识了解企业工作环境及工作岗位，感知企业的文化、管理制度、对物流人才的需求标准及现状。</a:t>
            </a:r>
          </a:p>
          <a:p>
            <a:pPr>
              <a:lnSpc>
                <a:spcPts val="2100"/>
              </a:lnSpc>
            </a:pPr>
            <a:r>
              <a:rPr lang="en-US" altLang="zh-CN" sz="1600" dirty="0">
                <a:latin typeface="微软雅黑" panose="020B0503020204020204" pitchFamily="34" charset="-122"/>
                <a:ea typeface="微软雅黑" panose="020B0503020204020204" pitchFamily="34" charset="-122"/>
              </a:rPr>
              <a:t> 3. </a:t>
            </a:r>
            <a:r>
              <a:rPr lang="zh-CN" altLang="zh-CN" sz="1600" dirty="0">
                <a:latin typeface="微软雅黑" panose="020B0503020204020204" pitchFamily="34" charset="-122"/>
                <a:ea typeface="微软雅黑" panose="020B0503020204020204" pitchFamily="34" charset="-122"/>
              </a:rPr>
              <a:t>认识常见的物流设施设备、信息系统。</a:t>
            </a:r>
          </a:p>
          <a:p>
            <a:pPr>
              <a:lnSpc>
                <a:spcPts val="2100"/>
              </a:lnSpc>
            </a:pPr>
            <a:r>
              <a:rPr lang="en-US" altLang="zh-CN" sz="1600" dirty="0">
                <a:latin typeface="微软雅黑" panose="020B0503020204020204" pitchFamily="34" charset="-122"/>
                <a:ea typeface="微软雅黑" panose="020B0503020204020204" pitchFamily="34" charset="-122"/>
              </a:rPr>
              <a:t> 4.</a:t>
            </a:r>
            <a:r>
              <a:rPr lang="zh-CN" altLang="zh-CN" sz="1600" dirty="0">
                <a:latin typeface="微软雅黑" panose="020B0503020204020204" pitchFamily="34" charset="-122"/>
                <a:ea typeface="微软雅黑" panose="020B0503020204020204" pitchFamily="34" charset="-122"/>
              </a:rPr>
              <a:t>了解企业的配送特点</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）了解企业的配送主体；</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a:t>
            </a:r>
            <a:r>
              <a:rPr lang="zh-CN" altLang="zh-CN" sz="1600" dirty="0">
                <a:latin typeface="微软雅黑" panose="020B0503020204020204" pitchFamily="34" charset="-122"/>
                <a:ea typeface="微软雅黑" panose="020B0503020204020204" pitchFamily="34" charset="-122"/>
              </a:rPr>
              <a:t>）了解企业配送货物的主要品种；</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）了解企业配送货物的时间或频率；</a:t>
            </a:r>
          </a:p>
          <a:p>
            <a:pPr>
              <a:lnSpc>
                <a:spcPts val="2100"/>
              </a:lnSpc>
            </a:pP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4</a:t>
            </a:r>
            <a:r>
              <a:rPr lang="zh-CN" altLang="zh-CN" sz="1600" dirty="0">
                <a:latin typeface="微软雅黑" panose="020B0503020204020204" pitchFamily="34" charset="-122"/>
                <a:ea typeface="微软雅黑" panose="020B0503020204020204" pitchFamily="34" charset="-122"/>
              </a:rPr>
              <a:t>）了解配送货物的组织方式。</a:t>
            </a:r>
          </a:p>
          <a:p>
            <a:r>
              <a:rPr lang="en-US" altLang="zh-CN" dirty="0"/>
              <a:t> </a:t>
            </a:r>
            <a:endParaRPr lang="zh-CN" altLang="zh-CN"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10774" y="952500"/>
            <a:ext cx="1344454" cy="1344454"/>
          </a:xfrm>
          <a:custGeom>
            <a:avLst/>
            <a:gdLst/>
            <a:ahLst/>
            <a:cxnLst/>
            <a:rect l="l" t="t" r="r" b="b"/>
            <a:pathLst>
              <a:path w="1792604" h="1792605">
                <a:moveTo>
                  <a:pt x="892175" y="0"/>
                </a:moveTo>
                <a:lnTo>
                  <a:pt x="0" y="900049"/>
                </a:lnTo>
                <a:lnTo>
                  <a:pt x="899922" y="1792224"/>
                </a:lnTo>
                <a:lnTo>
                  <a:pt x="1792224" y="892301"/>
                </a:lnTo>
                <a:lnTo>
                  <a:pt x="892175" y="0"/>
                </a:lnTo>
                <a:close/>
              </a:path>
            </a:pathLst>
          </a:custGeom>
          <a:solidFill>
            <a:srgbClr val="00A4AC"/>
          </a:solidFill>
        </p:spPr>
        <p:txBody>
          <a:bodyPr wrap="square" lIns="0" tIns="0" rIns="0" bIns="0" rtlCol="0"/>
          <a:lstStyle/>
          <a:p>
            <a:pPr defTabSz="685800"/>
            <a:endParaRPr sz="1350">
              <a:solidFill>
                <a:prstClr val="black"/>
              </a:solidFill>
            </a:endParaRPr>
          </a:p>
        </p:txBody>
      </p:sp>
      <p:sp>
        <p:nvSpPr>
          <p:cNvPr id="3" name="object 3"/>
          <p:cNvSpPr/>
          <p:nvPr/>
        </p:nvSpPr>
        <p:spPr>
          <a:xfrm>
            <a:off x="3910774" y="952500"/>
            <a:ext cx="1344454" cy="1344454"/>
          </a:xfrm>
          <a:custGeom>
            <a:avLst/>
            <a:gdLst/>
            <a:ahLst/>
            <a:cxnLst/>
            <a:rect l="l" t="t" r="r" b="b"/>
            <a:pathLst>
              <a:path w="1792604" h="1792605">
                <a:moveTo>
                  <a:pt x="892175" y="0"/>
                </a:moveTo>
                <a:lnTo>
                  <a:pt x="1792224" y="892301"/>
                </a:lnTo>
                <a:lnTo>
                  <a:pt x="899922" y="1792224"/>
                </a:lnTo>
                <a:lnTo>
                  <a:pt x="0" y="900049"/>
                </a:lnTo>
                <a:lnTo>
                  <a:pt x="892175" y="0"/>
                </a:lnTo>
                <a:close/>
              </a:path>
            </a:pathLst>
          </a:custGeom>
          <a:ln w="25400">
            <a:solidFill>
              <a:srgbClr val="FFFFFF"/>
            </a:solidFill>
          </a:ln>
        </p:spPr>
        <p:txBody>
          <a:bodyPr wrap="square" lIns="0" tIns="0" rIns="0" bIns="0" rtlCol="0"/>
          <a:lstStyle/>
          <a:p>
            <a:pPr defTabSz="685800"/>
            <a:endParaRPr sz="1350">
              <a:solidFill>
                <a:prstClr val="black"/>
              </a:solidFill>
            </a:endParaRPr>
          </a:p>
        </p:txBody>
      </p:sp>
      <p:sp>
        <p:nvSpPr>
          <p:cNvPr id="6" name="object 6"/>
          <p:cNvSpPr txBox="1">
            <a:spLocks noGrp="1"/>
          </p:cNvSpPr>
          <p:nvPr>
            <p:ph type="title"/>
          </p:nvPr>
        </p:nvSpPr>
        <p:spPr>
          <a:xfrm>
            <a:off x="4150374" y="1387044"/>
            <a:ext cx="1104854" cy="378950"/>
          </a:xfrm>
          <a:prstGeom prst="rect">
            <a:avLst/>
          </a:prstGeom>
        </p:spPr>
        <p:txBody>
          <a:bodyPr vert="horz" wrap="square" lIns="0" tIns="9525" rIns="0" bIns="0" rtlCol="0">
            <a:spAutoFit/>
          </a:bodyPr>
          <a:lstStyle/>
          <a:p>
            <a:pPr marL="9525">
              <a:spcBef>
                <a:spcPts val="75"/>
              </a:spcBef>
            </a:pPr>
            <a:r>
              <a:rPr lang="zh-CN" altLang="en-US" sz="3600" b="1" baseline="-10416" dirty="0" smtClean="0">
                <a:latin typeface="微软雅黑" panose="020B0503020204020204" pitchFamily="34" charset="-122"/>
                <a:ea typeface="微软雅黑" panose="020B0503020204020204" pitchFamily="34" charset="-122"/>
                <a:cs typeface="Times New Roman"/>
              </a:rPr>
              <a:t>任务三</a:t>
            </a:r>
            <a:endParaRPr sz="3600" b="1" baseline="-10416" dirty="0">
              <a:latin typeface="微软雅黑" panose="020B0503020204020204" pitchFamily="34" charset="-122"/>
              <a:ea typeface="微软雅黑" panose="020B0503020204020204" pitchFamily="34" charset="-122"/>
              <a:cs typeface="Times New Roman"/>
            </a:endParaRPr>
          </a:p>
        </p:txBody>
      </p:sp>
      <p:sp>
        <p:nvSpPr>
          <p:cNvPr id="7" name="object 7"/>
          <p:cNvSpPr/>
          <p:nvPr/>
        </p:nvSpPr>
        <p:spPr>
          <a:xfrm>
            <a:off x="1323594" y="2272283"/>
            <a:ext cx="6411278" cy="1043940"/>
          </a:xfrm>
          <a:custGeom>
            <a:avLst/>
            <a:gdLst/>
            <a:ahLst/>
            <a:cxnLst/>
            <a:rect l="l" t="t" r="r" b="b"/>
            <a:pathLst>
              <a:path w="8548370" h="1391920">
                <a:moveTo>
                  <a:pt x="0" y="1391412"/>
                </a:moveTo>
                <a:lnTo>
                  <a:pt x="8548116" y="1391412"/>
                </a:lnTo>
                <a:lnTo>
                  <a:pt x="8548116" y="0"/>
                </a:lnTo>
                <a:lnTo>
                  <a:pt x="0" y="0"/>
                </a:lnTo>
                <a:lnTo>
                  <a:pt x="0" y="1391412"/>
                </a:lnTo>
                <a:close/>
              </a:path>
            </a:pathLst>
          </a:custGeom>
          <a:solidFill>
            <a:srgbClr val="2B7592"/>
          </a:solidFill>
        </p:spPr>
        <p:txBody>
          <a:bodyPr wrap="square" lIns="0" tIns="0" rIns="0" bIns="0" rtlCol="0"/>
          <a:lstStyle/>
          <a:p>
            <a:pPr defTabSz="685800"/>
            <a:endParaRPr sz="1350" dirty="0">
              <a:solidFill>
                <a:prstClr val="black"/>
              </a:solidFill>
            </a:endParaRPr>
          </a:p>
        </p:txBody>
      </p:sp>
      <p:sp>
        <p:nvSpPr>
          <p:cNvPr id="8" name="object 8"/>
          <p:cNvSpPr/>
          <p:nvPr/>
        </p:nvSpPr>
        <p:spPr>
          <a:xfrm>
            <a:off x="1323594" y="3314701"/>
            <a:ext cx="2449830" cy="173831"/>
          </a:xfrm>
          <a:custGeom>
            <a:avLst/>
            <a:gdLst/>
            <a:ahLst/>
            <a:cxnLst/>
            <a:rect l="l" t="t" r="r" b="b"/>
            <a:pathLst>
              <a:path w="3266440" h="231775">
                <a:moveTo>
                  <a:pt x="3265931" y="0"/>
                </a:moveTo>
                <a:lnTo>
                  <a:pt x="0" y="0"/>
                </a:lnTo>
                <a:lnTo>
                  <a:pt x="0" y="231648"/>
                </a:lnTo>
                <a:lnTo>
                  <a:pt x="2647822" y="231648"/>
                </a:lnTo>
                <a:lnTo>
                  <a:pt x="3265931" y="0"/>
                </a:lnTo>
                <a:close/>
              </a:path>
            </a:pathLst>
          </a:custGeom>
          <a:solidFill>
            <a:srgbClr val="C8C8C8"/>
          </a:solidFill>
        </p:spPr>
        <p:txBody>
          <a:bodyPr wrap="square" lIns="0" tIns="0" rIns="0" bIns="0" rtlCol="0"/>
          <a:lstStyle/>
          <a:p>
            <a:pPr defTabSz="685800"/>
            <a:endParaRPr sz="1350">
              <a:solidFill>
                <a:prstClr val="black"/>
              </a:solidFill>
            </a:endParaRPr>
          </a:p>
        </p:txBody>
      </p:sp>
      <p:sp>
        <p:nvSpPr>
          <p:cNvPr id="10" name="object 10"/>
          <p:cNvSpPr txBox="1"/>
          <p:nvPr/>
        </p:nvSpPr>
        <p:spPr>
          <a:xfrm>
            <a:off x="3131840" y="2416286"/>
            <a:ext cx="5714429" cy="702596"/>
          </a:xfrm>
          <a:prstGeom prst="rect">
            <a:avLst/>
          </a:prstGeom>
        </p:spPr>
        <p:txBody>
          <a:bodyPr vert="horz" wrap="square" lIns="0" tIns="10001" rIns="0" bIns="0" rtlCol="0">
            <a:spAutoFit/>
          </a:bodyPr>
          <a:lstStyle/>
          <a:p>
            <a:pPr marL="9525" defTabSz="685800">
              <a:spcBef>
                <a:spcPts val="79"/>
              </a:spcBef>
            </a:pPr>
            <a:r>
              <a:rPr lang="zh-CN" altLang="en-US" sz="4500" dirty="0" smtClean="0">
                <a:solidFill>
                  <a:prstClr val="white"/>
                </a:solidFill>
                <a:latin typeface="微软雅黑" panose="020B0503020204020204" pitchFamily="34" charset="-122"/>
                <a:ea typeface="微软雅黑" panose="020B0503020204020204" pitchFamily="34" charset="-122"/>
                <a:cs typeface="微软雅黑"/>
              </a:rPr>
              <a:t>第三方物流</a:t>
            </a:r>
            <a:endParaRPr sz="4500" dirty="0">
              <a:solidFill>
                <a:prstClr val="white"/>
              </a:solidFill>
              <a:latin typeface="微软雅黑" panose="020B0503020204020204" pitchFamily="34" charset="-122"/>
              <a:ea typeface="微软雅黑" panose="020B0503020204020204" pitchFamily="34" charset="-122"/>
              <a:cs typeface="微软雅黑"/>
            </a:endParaRPr>
          </a:p>
        </p:txBody>
      </p:sp>
      <p:sp>
        <p:nvSpPr>
          <p:cNvPr id="11" name="object 11"/>
          <p:cNvSpPr/>
          <p:nvPr/>
        </p:nvSpPr>
        <p:spPr>
          <a:xfrm>
            <a:off x="7356348" y="2928366"/>
            <a:ext cx="827449" cy="934974"/>
          </a:xfrm>
          <a:prstGeom prst="rect">
            <a:avLst/>
          </a:prstGeom>
          <a:blipFill>
            <a:blip r:embed="rId2" cstate="print"/>
            <a:stretch>
              <a:fillRect/>
            </a:stretch>
          </a:blipFill>
        </p:spPr>
        <p:txBody>
          <a:bodyPr wrap="square" lIns="0" tIns="0" rIns="0" bIns="0" rtlCol="0"/>
          <a:lstStyle/>
          <a:p>
            <a:pPr defTabSz="685800"/>
            <a:endParaRPr sz="1350">
              <a:solidFill>
                <a:prstClr val="black"/>
              </a:solidFill>
            </a:endParaRPr>
          </a:p>
        </p:txBody>
      </p:sp>
    </p:spTree>
    <p:extLst>
      <p:ext uri="{BB962C8B-B14F-4D97-AF65-F5344CB8AC3E}">
        <p14:creationId xmlns:p14="http://schemas.microsoft.com/office/powerpoint/2010/main" val="37174705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69240"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rPr>
                <a:t>学习目标</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b="1"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黑体" panose="02010609060101010101" charset="-122"/>
            </a:endParaRPr>
          </a:p>
        </p:txBody>
      </p:sp>
      <p:sp>
        <p:nvSpPr>
          <p:cNvPr id="3" name="object 4"/>
          <p:cNvSpPr/>
          <p:nvPr/>
        </p:nvSpPr>
        <p:spPr>
          <a:xfrm>
            <a:off x="326517" y="1131697"/>
            <a:ext cx="467995" cy="433070"/>
          </a:xfrm>
          <a:custGeom>
            <a:avLst/>
            <a:gdLst/>
            <a:ahLst/>
            <a:cxnLst/>
            <a:rect l="l" t="t" r="r" b="b"/>
            <a:pathLst>
              <a:path w="467994" h="433069">
                <a:moveTo>
                  <a:pt x="289559" y="164591"/>
                </a:moveTo>
                <a:lnTo>
                  <a:pt x="179831" y="164591"/>
                </a:lnTo>
                <a:lnTo>
                  <a:pt x="234696" y="0"/>
                </a:lnTo>
                <a:lnTo>
                  <a:pt x="289559" y="164591"/>
                </a:lnTo>
                <a:close/>
              </a:path>
              <a:path w="467994" h="433069">
                <a:moveTo>
                  <a:pt x="89915" y="432815"/>
                </a:moveTo>
                <a:lnTo>
                  <a:pt x="144779" y="266700"/>
                </a:lnTo>
                <a:lnTo>
                  <a:pt x="0" y="164591"/>
                </a:lnTo>
                <a:lnTo>
                  <a:pt x="467867" y="164591"/>
                </a:lnTo>
                <a:lnTo>
                  <a:pt x="324611" y="266700"/>
                </a:lnTo>
                <a:lnTo>
                  <a:pt x="345752" y="330707"/>
                </a:lnTo>
                <a:lnTo>
                  <a:pt x="234696" y="330707"/>
                </a:lnTo>
                <a:lnTo>
                  <a:pt x="89915" y="432815"/>
                </a:lnTo>
                <a:close/>
              </a:path>
              <a:path w="467994" h="433069">
                <a:moveTo>
                  <a:pt x="379475" y="432815"/>
                </a:moveTo>
                <a:lnTo>
                  <a:pt x="234696" y="330707"/>
                </a:lnTo>
                <a:lnTo>
                  <a:pt x="345752" y="330707"/>
                </a:lnTo>
                <a:lnTo>
                  <a:pt x="379475" y="432815"/>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6" name="object 6"/>
          <p:cNvSpPr/>
          <p:nvPr/>
        </p:nvSpPr>
        <p:spPr>
          <a:xfrm>
            <a:off x="358316" y="2503866"/>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26390" y="915035"/>
            <a:ext cx="6026150" cy="1500411"/>
          </a:xfrm>
          <a:prstGeom prst="rect">
            <a:avLst/>
          </a:prstGeom>
          <a:noFill/>
        </p:spPr>
        <p:txBody>
          <a:bodyPr wrap="square" rtlCol="0" anchor="t">
            <a:spAutoFit/>
          </a:bodyPr>
          <a:lstStyle/>
          <a:p>
            <a:pPr marL="814070">
              <a:spcBef>
                <a:spcPts val="30"/>
              </a:spcBef>
            </a:pPr>
            <a:r>
              <a:rPr lang="zh-CN" altLang="en-US" sz="2400" b="1" dirty="0">
                <a:solidFill>
                  <a:prstClr val="black"/>
                </a:solidFill>
                <a:latin typeface="微软雅黑" panose="020B0503020204020204" pitchFamily="34" charset="-122"/>
                <a:ea typeface="微软雅黑" panose="020B0503020204020204" pitchFamily="34" charset="-122"/>
                <a:sym typeface="+mn-ea"/>
              </a:rPr>
              <a:t>知识目标：</a:t>
            </a:r>
            <a:endParaRPr lang="zh-CN" altLang="en-US" sz="2400" b="1" dirty="0">
              <a:solidFill>
                <a:prstClr val="black"/>
              </a:solidFill>
              <a:latin typeface="微软雅黑" panose="020B0503020204020204" pitchFamily="34" charset="-122"/>
              <a:ea typeface="微软雅黑" panose="020B0503020204020204" pitchFamily="34" charset="-122"/>
            </a:endParaRPr>
          </a:p>
          <a:p>
            <a:pPr marL="814070">
              <a:lnSpc>
                <a:spcPts val="2700"/>
              </a:lnSpc>
            </a:pP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1</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了解第三方物流的含义和特点</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了解第三方物流的类型</a:t>
            </a:r>
            <a:endParaRPr lang="en-US" altLang="zh-CN" b="1" dirty="0" smtClean="0">
              <a:solidFill>
                <a:prstClr val="black"/>
              </a:solidFill>
              <a:latin typeface="微软雅黑" panose="020B0503020204020204" pitchFamily="34" charset="-122"/>
              <a:ea typeface="微软雅黑" panose="020B0503020204020204" pitchFamily="34" charset="-122"/>
              <a:cs typeface="Times New Roman" panose="02020603050405020304"/>
            </a:endParaRPr>
          </a:p>
          <a:p>
            <a:pPr marL="814070">
              <a:lnSpc>
                <a:spcPts val="27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a:t>
            </a:r>
            <a:r>
              <a:rPr lang="en-US" altLang="zh-CN" b="1" dirty="0">
                <a:solidFill>
                  <a:prstClr val="black"/>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）掌握第三方物流管理的内容</a:t>
            </a:r>
            <a:endPar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endParaRPr>
          </a:p>
        </p:txBody>
      </p:sp>
      <p:sp>
        <p:nvSpPr>
          <p:cNvPr id="100" name="文本框 99"/>
          <p:cNvSpPr txBox="1"/>
          <p:nvPr/>
        </p:nvSpPr>
        <p:spPr>
          <a:xfrm>
            <a:off x="1070391" y="2573709"/>
            <a:ext cx="5309128" cy="955198"/>
          </a:xfrm>
          <a:prstGeom prst="rect">
            <a:avLst/>
          </a:prstGeom>
          <a:noFill/>
          <a:ln w="9525">
            <a:noFill/>
          </a:ln>
        </p:spPr>
        <p:txBody>
          <a:bodyPr wrap="square">
            <a:spAutoFit/>
          </a:bodyPr>
          <a:lstStyle/>
          <a:p>
            <a:pPr>
              <a:lnSpc>
                <a:spcPts val="3600"/>
              </a:lnSpc>
            </a:pPr>
            <a:r>
              <a:rPr lang="zh-CN" altLang="en-US" sz="2400" b="1" dirty="0">
                <a:solidFill>
                  <a:prstClr val="black"/>
                </a:solidFill>
                <a:latin typeface="微软雅黑" panose="020B0503020204020204" pitchFamily="34" charset="-122"/>
                <a:ea typeface="微软雅黑" panose="020B0503020204020204" pitchFamily="34" charset="-122"/>
              </a:rPr>
              <a:t>能力目标</a:t>
            </a:r>
            <a:r>
              <a:rPr lang="zh-CN" altLang="en-US" sz="2400" b="1" dirty="0" smtClean="0">
                <a:solidFill>
                  <a:prstClr val="black"/>
                </a:solidFill>
                <a:latin typeface="微软雅黑" panose="020B0503020204020204" pitchFamily="34" charset="-122"/>
                <a:ea typeface="微软雅黑" panose="020B0503020204020204" pitchFamily="34" charset="-122"/>
              </a:rPr>
              <a:t>：</a:t>
            </a:r>
            <a:endParaRPr lang="en-US" altLang="zh-CN" sz="2400" b="1" dirty="0" smtClean="0">
              <a:solidFill>
                <a:prstClr val="black"/>
              </a:solidFill>
              <a:latin typeface="微软雅黑" panose="020B0503020204020204" pitchFamily="34" charset="-122"/>
              <a:ea typeface="微软雅黑" panose="020B0503020204020204" pitchFamily="34" charset="-122"/>
            </a:endParaRPr>
          </a:p>
          <a:p>
            <a:pPr>
              <a:lnSpc>
                <a:spcPts val="3600"/>
              </a:lnSpc>
            </a:pPr>
            <a:r>
              <a:rPr lang="zh-CN" altLang="en-US"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能够</a:t>
            </a:r>
            <a:r>
              <a:rPr lang="zh-CN" altLang="en-US" b="1" dirty="0">
                <a:solidFill>
                  <a:prstClr val="black"/>
                </a:solidFill>
                <a:latin typeface="微软雅黑" panose="020B0503020204020204" pitchFamily="34" charset="-122"/>
                <a:ea typeface="微软雅黑" panose="020B0503020204020204" pitchFamily="34" charset="-122"/>
                <a:cs typeface="Times New Roman" panose="02020603050405020304"/>
              </a:rPr>
              <a:t>掌握第三方物流管理的内容</a:t>
            </a:r>
          </a:p>
        </p:txBody>
      </p:sp>
      <p:sp>
        <p:nvSpPr>
          <p:cNvPr id="13" name="object 6"/>
          <p:cNvSpPr/>
          <p:nvPr/>
        </p:nvSpPr>
        <p:spPr>
          <a:xfrm>
            <a:off x="311689" y="3527949"/>
            <a:ext cx="467995" cy="431800"/>
          </a:xfrm>
          <a:custGeom>
            <a:avLst/>
            <a:gdLst/>
            <a:ahLst/>
            <a:cxnLst/>
            <a:rect l="l" t="t" r="r" b="b"/>
            <a:pathLst>
              <a:path w="467994" h="431800">
                <a:moveTo>
                  <a:pt x="288036" y="164592"/>
                </a:moveTo>
                <a:lnTo>
                  <a:pt x="178307" y="164592"/>
                </a:lnTo>
                <a:lnTo>
                  <a:pt x="233171" y="0"/>
                </a:lnTo>
                <a:lnTo>
                  <a:pt x="288036" y="164592"/>
                </a:lnTo>
                <a:close/>
              </a:path>
              <a:path w="467994" h="431800">
                <a:moveTo>
                  <a:pt x="88392" y="431292"/>
                </a:moveTo>
                <a:lnTo>
                  <a:pt x="144780" y="266700"/>
                </a:lnTo>
                <a:lnTo>
                  <a:pt x="0" y="164592"/>
                </a:lnTo>
                <a:lnTo>
                  <a:pt x="467868" y="164592"/>
                </a:lnTo>
                <a:lnTo>
                  <a:pt x="323088" y="266700"/>
                </a:lnTo>
                <a:lnTo>
                  <a:pt x="343915" y="329184"/>
                </a:lnTo>
                <a:lnTo>
                  <a:pt x="233171" y="329184"/>
                </a:lnTo>
                <a:lnTo>
                  <a:pt x="88392" y="431292"/>
                </a:lnTo>
                <a:close/>
              </a:path>
              <a:path w="467994" h="431800">
                <a:moveTo>
                  <a:pt x="377951" y="431292"/>
                </a:moveTo>
                <a:lnTo>
                  <a:pt x="233171" y="329184"/>
                </a:lnTo>
                <a:lnTo>
                  <a:pt x="343915" y="329184"/>
                </a:lnTo>
                <a:lnTo>
                  <a:pt x="377951" y="431292"/>
                </a:lnTo>
                <a:close/>
              </a:path>
            </a:pathLst>
          </a:custGeom>
          <a:solidFill>
            <a:srgbClr val="0096DC"/>
          </a:solidFill>
        </p:spPr>
        <p:txBody>
          <a:bodyPr wrap="square" lIns="0" tIns="0" rIns="0" bIns="0" rtlCol="0"/>
          <a:lstStyle/>
          <a:p>
            <a:endParaRPr b="1">
              <a:solidFill>
                <a:prstClr val="black"/>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82352" y="3484650"/>
            <a:ext cx="7056034" cy="900246"/>
          </a:xfrm>
          <a:prstGeom prst="rect">
            <a:avLst/>
          </a:prstGeom>
          <a:noFill/>
        </p:spPr>
        <p:txBody>
          <a:bodyPr wrap="square" rtlCol="0" anchor="t">
            <a:spAutoFit/>
          </a:bodyPr>
          <a:lstStyle/>
          <a:p>
            <a:pPr marL="814070">
              <a:lnSpc>
                <a:spcPts val="3600"/>
              </a:lnSpc>
              <a:spcBef>
                <a:spcPts val="30"/>
              </a:spcBef>
            </a:pPr>
            <a:r>
              <a:rPr lang="zh-CN" altLang="en-US" sz="2400"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素质目标：</a:t>
            </a:r>
          </a:p>
          <a:p>
            <a:pPr>
              <a:lnSpc>
                <a:spcPts val="2700"/>
              </a:lnSpc>
              <a:spcBef>
                <a:spcPts val="30"/>
              </a:spcBef>
            </a:pP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树立</a:t>
            </a:r>
            <a:r>
              <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环保</a:t>
            </a:r>
            <a:r>
              <a:rPr lang="zh-CN" altLang="en-US" b="1"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的意识</a:t>
            </a:r>
            <a:endParaRPr lang="zh-CN" altLang="en-US" b="1"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6" name="文本框 15"/>
          <p:cNvSpPr txBox="1"/>
          <p:nvPr/>
        </p:nvSpPr>
        <p:spPr>
          <a:xfrm>
            <a:off x="5598329" y="1527680"/>
            <a:ext cx="3084500" cy="2246769"/>
          </a:xfrm>
          <a:prstGeom prst="rect">
            <a:avLst/>
          </a:prstGeom>
          <a:noFill/>
        </p:spPr>
        <p:txBody>
          <a:bodyPr wrap="square" rtlCol="0">
            <a:spAutoFit/>
          </a:bodyPr>
          <a:lstStyle/>
          <a:p>
            <a:r>
              <a:rPr lang="zh-CN" altLang="en-US" sz="2000" b="1" dirty="0" smtClean="0">
                <a:solidFill>
                  <a:prstClr val="black"/>
                </a:solidFill>
                <a:latin typeface="微软雅黑" panose="020B0503020204020204" pitchFamily="34" charset="-122"/>
                <a:ea typeface="微软雅黑" panose="020B0503020204020204" pitchFamily="34" charset="-122"/>
              </a:rPr>
              <a:t>重点</a:t>
            </a:r>
            <a:endParaRPr lang="en-US" altLang="zh-CN" sz="2000" b="1" dirty="0" smtClean="0">
              <a:solidFill>
                <a:prstClr val="black"/>
              </a:solidFill>
              <a:latin typeface="微软雅黑" panose="020B0503020204020204" pitchFamily="34" charset="-122"/>
              <a:ea typeface="微软雅黑" panose="020B0503020204020204" pitchFamily="34" charset="-122"/>
            </a:endParaRPr>
          </a:p>
          <a:p>
            <a:r>
              <a:rPr lang="zh-CN" altLang="en-US" sz="2000" b="1" dirty="0" smtClean="0">
                <a:solidFill>
                  <a:prstClr val="black"/>
                </a:solidFill>
                <a:latin typeface="微软雅黑" panose="020B0503020204020204" pitchFamily="34" charset="-122"/>
                <a:ea typeface="微软雅黑" panose="020B0503020204020204" pitchFamily="34" charset="-122"/>
                <a:cs typeface="Times New Roman" panose="02020603050405020304"/>
              </a:rPr>
              <a:t>第三</a:t>
            </a:r>
            <a:r>
              <a:rPr lang="zh-CN" altLang="en-US" sz="2000" b="1" dirty="0">
                <a:solidFill>
                  <a:prstClr val="black"/>
                </a:solidFill>
                <a:latin typeface="微软雅黑" panose="020B0503020204020204" pitchFamily="34" charset="-122"/>
                <a:ea typeface="微软雅黑" panose="020B0503020204020204" pitchFamily="34" charset="-122"/>
                <a:cs typeface="Times New Roman" panose="02020603050405020304"/>
              </a:rPr>
              <a:t>方物流管理的内容</a:t>
            </a:r>
          </a:p>
          <a:p>
            <a:endParaRPr lang="en-US" altLang="zh-CN" sz="2000" b="1" dirty="0">
              <a:solidFill>
                <a:prstClr val="black"/>
              </a:solidFill>
              <a:latin typeface="微软雅黑" panose="020B0503020204020204" pitchFamily="34" charset="-122"/>
              <a:ea typeface="微软雅黑" panose="020B0503020204020204" pitchFamily="34" charset="-122"/>
            </a:endParaRPr>
          </a:p>
          <a:p>
            <a:r>
              <a:rPr lang="zh-CN" altLang="en-US" sz="2000" b="1" dirty="0" smtClean="0">
                <a:solidFill>
                  <a:prstClr val="black"/>
                </a:solidFill>
                <a:latin typeface="微软雅黑" panose="020B0503020204020204" pitchFamily="34" charset="-122"/>
                <a:ea typeface="微软雅黑" panose="020B0503020204020204" pitchFamily="34" charset="-122"/>
              </a:rPr>
              <a:t>难点</a:t>
            </a:r>
          </a:p>
          <a:p>
            <a:endParaRPr lang="zh-CN" altLang="en-US" sz="2000" b="1" dirty="0">
              <a:solidFill>
                <a:prstClr val="black"/>
              </a:solidFill>
              <a:latin typeface="微软雅黑" panose="020B0503020204020204" pitchFamily="34" charset="-122"/>
              <a:ea typeface="微软雅黑" panose="020B0503020204020204" pitchFamily="34" charset="-122"/>
            </a:endParaRPr>
          </a:p>
          <a:p>
            <a:r>
              <a:rPr lang="zh-CN" altLang="en-US" sz="2000" b="1" dirty="0" smtClean="0">
                <a:solidFill>
                  <a:prstClr val="black"/>
                </a:solidFill>
                <a:latin typeface="微软雅黑" panose="020B0503020204020204" pitchFamily="34" charset="-122"/>
                <a:ea typeface="微软雅黑" panose="020B0503020204020204" pitchFamily="34" charset="-122"/>
                <a:sym typeface="+mn-ea"/>
              </a:rPr>
              <a:t>第三</a:t>
            </a:r>
            <a:r>
              <a:rPr lang="zh-CN" altLang="en-US" sz="2000" b="1" dirty="0">
                <a:solidFill>
                  <a:prstClr val="black"/>
                </a:solidFill>
                <a:latin typeface="微软雅黑" panose="020B0503020204020204" pitchFamily="34" charset="-122"/>
                <a:ea typeface="微软雅黑" panose="020B0503020204020204" pitchFamily="34" charset="-122"/>
                <a:sym typeface="+mn-ea"/>
              </a:rPr>
              <a:t>方物流提供商选择过程与</a:t>
            </a:r>
            <a:r>
              <a:rPr lang="zh-CN" altLang="en-US" sz="2000" b="1" dirty="0" smtClean="0">
                <a:solidFill>
                  <a:prstClr val="black"/>
                </a:solidFill>
                <a:latin typeface="微软雅黑" panose="020B0503020204020204" pitchFamily="34" charset="-122"/>
                <a:ea typeface="微软雅黑" panose="020B0503020204020204" pitchFamily="34" charset="-122"/>
                <a:sym typeface="+mn-ea"/>
              </a:rPr>
              <a:t>依据</a:t>
            </a:r>
            <a:endParaRPr lang="zh-CN" altLang="en-US" sz="2000" b="1" dirty="0">
              <a:solidFill>
                <a:prstClr val="black"/>
              </a:solidFill>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4812060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223963" y="195263"/>
            <a:ext cx="6588919" cy="651272"/>
          </a:xfrm>
        </p:spPr>
        <p:txBody>
          <a:bodyPr/>
          <a:lstStyle/>
          <a:p>
            <a:r>
              <a:rPr lang="zh-CN" altLang="en-US" sz="1800" dirty="0">
                <a:ea typeface="宋体" panose="02010600030101010101" pitchFamily="2" charset="-122"/>
              </a:rPr>
              <a:t>案例：</a:t>
            </a:r>
            <a:r>
              <a:rPr lang="en-US" altLang="zh-CN" sz="1800" dirty="0">
                <a:ea typeface="宋体" panose="02010600030101010101" pitchFamily="2" charset="-122"/>
              </a:rPr>
              <a:t>UPS</a:t>
            </a:r>
            <a:r>
              <a:rPr lang="zh-CN" altLang="en-US" sz="1800" dirty="0">
                <a:ea typeface="宋体" panose="02010600030101010101" pitchFamily="2" charset="-122"/>
              </a:rPr>
              <a:t>提供吉他装配和调音</a:t>
            </a:r>
            <a:r>
              <a:rPr lang="zh-CN" altLang="en-US" sz="1800" dirty="0" smtClean="0">
                <a:ea typeface="宋体" panose="02010600030101010101" pitchFamily="2" charset="-122"/>
              </a:rPr>
              <a:t>服务</a:t>
            </a:r>
            <a:endParaRPr lang="en-US" altLang="zh-CN" sz="1800" dirty="0">
              <a:ea typeface="宋体" panose="02010600030101010101" pitchFamily="2" charset="-122"/>
            </a:endParaRPr>
          </a:p>
        </p:txBody>
      </p:sp>
      <p:sp>
        <p:nvSpPr>
          <p:cNvPr id="13315" name="Rectangle 3"/>
          <p:cNvSpPr>
            <a:spLocks noGrp="1" noChangeArrowheads="1"/>
          </p:cNvSpPr>
          <p:nvPr>
            <p:ph type="body" idx="1"/>
          </p:nvPr>
        </p:nvSpPr>
        <p:spPr>
          <a:xfrm>
            <a:off x="1432322" y="1275160"/>
            <a:ext cx="6812086" cy="3143250"/>
          </a:xfrm>
        </p:spPr>
        <p:txBody>
          <a:bodyPr/>
          <a:lstStyle/>
          <a:p>
            <a:pPr>
              <a:lnSpc>
                <a:spcPct val="110000"/>
              </a:lnSpc>
            </a:pPr>
            <a:r>
              <a:rPr lang="zh-CN" altLang="en-US" dirty="0" smtClean="0">
                <a:solidFill>
                  <a:srgbClr val="000066"/>
                </a:solidFill>
                <a:ea typeface="宋体" panose="02010600030101010101" pitchFamily="2" charset="-122"/>
              </a:rPr>
              <a:t>顾客的需求每天在变，</a:t>
            </a:r>
            <a:r>
              <a:rPr lang="en-US" altLang="zh-CN" dirty="0" smtClean="0">
                <a:solidFill>
                  <a:srgbClr val="000066"/>
                </a:solidFill>
                <a:ea typeface="宋体" panose="02010600030101010101" pitchFamily="2" charset="-122"/>
              </a:rPr>
              <a:t>UPS</a:t>
            </a:r>
            <a:r>
              <a:rPr lang="zh-CN" altLang="en-US" dirty="0" smtClean="0">
                <a:solidFill>
                  <a:srgbClr val="000066"/>
                </a:solidFill>
                <a:ea typeface="宋体" panose="02010600030101010101" pitchFamily="2" charset="-122"/>
              </a:rPr>
              <a:t>也随之而创新。它不再是一个简单的“搬运工”，还能让客户享受“附加值服务”。例如，</a:t>
            </a:r>
            <a:r>
              <a:rPr lang="en-US" altLang="zh-CN" dirty="0" smtClean="0">
                <a:solidFill>
                  <a:srgbClr val="000066"/>
                </a:solidFill>
                <a:ea typeface="宋体" panose="02010600030101010101" pitchFamily="2" charset="-122"/>
              </a:rPr>
              <a:t>UPS</a:t>
            </a:r>
            <a:r>
              <a:rPr lang="zh-CN" altLang="en-US" dirty="0" smtClean="0">
                <a:solidFill>
                  <a:srgbClr val="000066"/>
                </a:solidFill>
                <a:ea typeface="宋体" panose="02010600030101010101" pitchFamily="2" charset="-122"/>
              </a:rPr>
              <a:t>曾受托递送一批吉他，但客户要求吉他的音色在抵达目的地时不能发生任何变化。为此，</a:t>
            </a:r>
            <a:r>
              <a:rPr lang="en-US" altLang="zh-CN" dirty="0" smtClean="0">
                <a:solidFill>
                  <a:srgbClr val="000066"/>
                </a:solidFill>
                <a:ea typeface="宋体" panose="02010600030101010101" pitchFamily="2" charset="-122"/>
              </a:rPr>
              <a:t>UPS</a:t>
            </a:r>
            <a:r>
              <a:rPr lang="zh-CN" altLang="en-US" dirty="0" smtClean="0">
                <a:solidFill>
                  <a:srgbClr val="000066"/>
                </a:solidFill>
                <a:ea typeface="宋体" panose="02010600030101010101" pitchFamily="2" charset="-122"/>
              </a:rPr>
              <a:t>将递送人员送去学习专业调音，等吉他运抵客户时，递送人员早已预先调好了吉他。这也许就是</a:t>
            </a:r>
            <a:r>
              <a:rPr lang="en-US" altLang="zh-CN" dirty="0" smtClean="0">
                <a:solidFill>
                  <a:srgbClr val="000066"/>
                </a:solidFill>
                <a:ea typeface="宋体" panose="02010600030101010101" pitchFamily="2" charset="-122"/>
              </a:rPr>
              <a:t>UPS</a:t>
            </a:r>
            <a:r>
              <a:rPr lang="zh-CN" altLang="en-US" dirty="0" smtClean="0">
                <a:solidFill>
                  <a:srgbClr val="000066"/>
                </a:solidFill>
                <a:ea typeface="宋体" panose="02010600030101010101" pitchFamily="2" charset="-122"/>
              </a:rPr>
              <a:t>屹立不倒的原因之一。 </a:t>
            </a:r>
          </a:p>
        </p:txBody>
      </p:sp>
    </p:spTree>
    <p:extLst>
      <p:ext uri="{BB962C8B-B14F-4D97-AF65-F5344CB8AC3E}">
        <p14:creationId xmlns:p14="http://schemas.microsoft.com/office/powerpoint/2010/main" val="2580545188"/>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55"/>
          <p:cNvGrpSpPr/>
          <p:nvPr/>
        </p:nvGrpSpPr>
        <p:grpSpPr bwMode="auto">
          <a:xfrm>
            <a:off x="114302" y="321469"/>
            <a:ext cx="7717631" cy="521970"/>
            <a:chOff x="152400" y="413694"/>
            <a:chExt cx="10290175" cy="496063"/>
          </a:xfrm>
        </p:grpSpPr>
        <p:sp>
          <p:nvSpPr>
            <p:cNvPr id="5126" name="文本框 57"/>
            <p:cNvSpPr txBox="1">
              <a:spLocks noChangeArrowheads="1"/>
            </p:cNvSpPr>
            <p:nvPr/>
          </p:nvSpPr>
          <p:spPr bwMode="auto">
            <a:xfrm>
              <a:off x="239607" y="413694"/>
              <a:ext cx="8416714" cy="49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b="1" dirty="0">
                  <a:solidFill>
                    <a:srgbClr val="0474B6"/>
                  </a:solidFill>
                  <a:latin typeface="华文楷体" panose="02010600040101010101" pitchFamily="2" charset="-122"/>
                  <a:ea typeface="华文楷体" panose="02010600040101010101" pitchFamily="2" charset="-122"/>
                  <a:sym typeface="+mn-ea"/>
                </a:rPr>
                <a:t>一、第三方物流的含义和特点</a:t>
              </a:r>
            </a:p>
          </p:txBody>
        </p:sp>
        <p:cxnSp>
          <p:nvCxnSpPr>
            <p:cNvPr id="59" name="直接连接符 58"/>
            <p:cNvCxnSpPr/>
            <p:nvPr/>
          </p:nvCxnSpPr>
          <p:spPr>
            <a:xfrm>
              <a:off x="152400" y="875358"/>
              <a:ext cx="10290175" cy="0"/>
            </a:xfrm>
            <a:prstGeom prst="line">
              <a:avLst/>
            </a:prstGeom>
            <a:ln w="9525" cap="flat" cmpd="sng" algn="ctr">
              <a:solidFill>
                <a:srgbClr val="0274BA"/>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sp>
        <p:nvSpPr>
          <p:cNvPr id="8" name="矩形 7"/>
          <p:cNvSpPr/>
          <p:nvPr/>
        </p:nvSpPr>
        <p:spPr bwMode="auto">
          <a:xfrm>
            <a:off x="114300" y="843202"/>
            <a:ext cx="8673704" cy="3968353"/>
          </a:xfrm>
          <a:prstGeom prst="rect">
            <a:avLst/>
          </a:prstGeom>
          <a:noFill/>
          <a:ln>
            <a:solidFill>
              <a:schemeClr val="tx1"/>
            </a:solidFill>
            <a:prstDash val="dash"/>
          </a:ln>
        </p:spPr>
        <p:style>
          <a:lnRef idx="1">
            <a:schemeClr val="accent1"/>
          </a:lnRef>
          <a:fillRef idx="3">
            <a:schemeClr val="accent1"/>
          </a:fillRef>
          <a:effectRef idx="2">
            <a:schemeClr val="accent1"/>
          </a:effectRef>
          <a:fontRef idx="minor">
            <a:schemeClr val="lt1"/>
          </a:fontRef>
        </p:style>
        <p:txBody>
          <a:bodyPr lIns="68571" tIns="34285" rIns="68571" bIns="34285" anchor="ctr"/>
          <a:lstStyle/>
          <a:p>
            <a:pPr>
              <a:defRPr/>
            </a:pPr>
            <a:endParaRPr lang="zh-CN" altLang="en-US" dirty="0">
              <a:solidFill>
                <a:prstClr val="black">
                  <a:hueOff val="0"/>
                  <a:satOff val="0"/>
                  <a:lumOff val="0"/>
                  <a:alphaOff val="0"/>
                </a:prstClr>
              </a:solidFill>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251460" y="915035"/>
            <a:ext cx="4248532" cy="507831"/>
          </a:xfrm>
          <a:prstGeom prst="rect">
            <a:avLst/>
          </a:prstGeom>
          <a:noFill/>
        </p:spPr>
        <p:txBody>
          <a:bodyPr wrap="square" rtlCol="0" anchor="t">
            <a:spAutoFit/>
          </a:bodyPr>
          <a:lstStyle/>
          <a:p>
            <a:pPr algn="just">
              <a:lnSpc>
                <a:spcPct val="150000"/>
              </a:lnSpc>
              <a:spcBef>
                <a:spcPts val="0"/>
              </a:spcBef>
              <a:spcAft>
                <a:spcPts val="0"/>
              </a:spcAft>
            </a:pPr>
            <a:r>
              <a:rPr b="1" dirty="0">
                <a:latin typeface="微软雅黑" panose="020B0503020204020204" pitchFamily="34" charset="-122"/>
                <a:ea typeface="微软雅黑" panose="020B0503020204020204" pitchFamily="34" charset="-122"/>
              </a:rPr>
              <a:t>（</a:t>
            </a:r>
            <a:r>
              <a:rPr b="1" dirty="0" err="1">
                <a:latin typeface="微软雅黑" panose="020B0503020204020204" pitchFamily="34" charset="-122"/>
                <a:ea typeface="微软雅黑" panose="020B0503020204020204" pitchFamily="34" charset="-122"/>
              </a:rPr>
              <a:t>一）</a:t>
            </a:r>
            <a:r>
              <a:rPr b="1" dirty="0" err="1" smtClean="0">
                <a:latin typeface="微软雅黑" panose="020B0503020204020204" pitchFamily="34" charset="-122"/>
                <a:ea typeface="微软雅黑" panose="020B0503020204020204" pitchFamily="34" charset="-122"/>
              </a:rPr>
              <a:t>第三方物流的含义</a:t>
            </a:r>
            <a:endParaRPr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74955" y="1421765"/>
            <a:ext cx="8352790" cy="1208408"/>
          </a:xfrm>
          <a:prstGeom prst="rect">
            <a:avLst/>
          </a:prstGeom>
          <a:noFill/>
        </p:spPr>
        <p:txBody>
          <a:bodyPr wrap="square" rtlCol="0" anchor="t">
            <a:spAutoFit/>
          </a:bodyPr>
          <a:lstStyle/>
          <a:p>
            <a:pPr>
              <a:lnSpc>
                <a:spcPct val="150000"/>
              </a:lnSpc>
            </a:pPr>
            <a:r>
              <a:rPr lang="en-US" altLang="zh-CN" dirty="0" smtClean="0"/>
              <a:t>         </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第三方物流</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是独立于供需双方，为客户提供专项或者全面的</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物流系统设计</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或者</a:t>
            </a:r>
            <a:r>
              <a:rPr lang="zh-CN" altLang="en-US"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系统运营</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的物流服务模式。</a:t>
            </a:r>
            <a:br>
              <a:rPr lang="zh-CN" altLang="en-US" dirty="0">
                <a:latin typeface="微软雅黑" panose="020B0503020204020204" pitchFamily="34" charset="-122"/>
                <a:ea typeface="微软雅黑" panose="020B0503020204020204" pitchFamily="34" charset="-122"/>
                <a:cs typeface="微软雅黑" panose="020B0503020204020204" pitchFamily="34" charset="-122"/>
              </a:rPr>
            </a:b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 id="{10495775-5972-455D-A20C-E1BB273DA83B}"/>
              </a:ext>
            </a:extLst>
          </p:cNvPr>
          <p:cNvSpPr txBox="1">
            <a:spLocks/>
          </p:cNvSpPr>
          <p:nvPr/>
        </p:nvSpPr>
        <p:spPr>
          <a:xfrm>
            <a:off x="1439466" y="1113235"/>
            <a:ext cx="3996928" cy="422672"/>
          </a:xfrm>
          <a:prstGeom prst="rect">
            <a:avLst/>
          </a:prstGeom>
        </p:spPr>
        <p:txBody>
          <a:bodyPr/>
          <a:lstStyle/>
          <a:p>
            <a:pPr defTabSz="685800" eaLnBrk="0" fontAlgn="base" hangingPunct="0">
              <a:spcBef>
                <a:spcPct val="0"/>
              </a:spcBef>
              <a:spcAft>
                <a:spcPct val="0"/>
              </a:spcAft>
              <a:defRPr/>
            </a:pPr>
            <a:endParaRPr lang="zh-CN" altLang="en-US" sz="2100" b="1" kern="0" dirty="0">
              <a:solidFill>
                <a:srgbClr val="000066"/>
              </a:solidFill>
              <a:latin typeface="Arial"/>
              <a:ea typeface="宋体" panose="02010600030101010101" pitchFamily="2" charset="-122"/>
              <a:cs typeface="+mj-cs"/>
            </a:endParaRPr>
          </a:p>
        </p:txBody>
      </p:sp>
      <p:sp>
        <p:nvSpPr>
          <p:cNvPr id="8196" name="Text Box 6"/>
          <p:cNvSpPr txBox="1">
            <a:spLocks noChangeArrowheads="1"/>
          </p:cNvSpPr>
          <p:nvPr/>
        </p:nvSpPr>
        <p:spPr bwMode="auto">
          <a:xfrm>
            <a:off x="1483519" y="289323"/>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50000"/>
              </a:spcBef>
              <a:spcAft>
                <a:spcPct val="0"/>
              </a:spcAft>
              <a:buClrTx/>
              <a:buNone/>
            </a:pPr>
            <a:r>
              <a:rPr lang="zh-CN" altLang="en-US" sz="2400" dirty="0">
                <a:solidFill>
                  <a:srgbClr val="FFFFFF"/>
                </a:solidFill>
                <a:latin typeface="Arial" panose="020B0604020202020204" pitchFamily="34" charset="0"/>
                <a:ea typeface="宋体" panose="02010600030101010101" pitchFamily="2" charset="-122"/>
              </a:rPr>
              <a:t>思考</a:t>
            </a:r>
            <a:r>
              <a:rPr lang="zh-CN" altLang="en-US" sz="2400" dirty="0" smtClean="0">
                <a:solidFill>
                  <a:srgbClr val="FFFFFF"/>
                </a:solidFill>
                <a:latin typeface="Arial" panose="020B0604020202020204" pitchFamily="34" charset="0"/>
                <a:ea typeface="宋体" panose="02010600030101010101" pitchFamily="2" charset="-122"/>
              </a:rPr>
              <a:t>：第三</a:t>
            </a:r>
            <a:r>
              <a:rPr lang="zh-CN" altLang="en-US" sz="2400" dirty="0">
                <a:solidFill>
                  <a:srgbClr val="FFFFFF"/>
                </a:solidFill>
                <a:latin typeface="Arial" panose="020B0604020202020204" pitchFamily="34" charset="0"/>
                <a:ea typeface="宋体" panose="02010600030101010101" pitchFamily="2" charset="-122"/>
              </a:rPr>
              <a:t>方物流的</a:t>
            </a:r>
            <a:r>
              <a:rPr lang="zh-CN" altLang="en-US" sz="2400" dirty="0" smtClean="0">
                <a:solidFill>
                  <a:srgbClr val="FFFFFF"/>
                </a:solidFill>
                <a:latin typeface="Arial" panose="020B0604020202020204" pitchFamily="34" charset="0"/>
                <a:ea typeface="宋体" panose="02010600030101010101" pitchFamily="2" charset="-122"/>
              </a:rPr>
              <a:t>产生的原因？</a:t>
            </a:r>
            <a:endParaRPr lang="zh-CN" altLang="en-US" sz="2400" dirty="0">
              <a:solidFill>
                <a:srgbClr val="FFFFF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600516365"/>
      </p:ext>
    </p:extLst>
  </p:cSld>
  <p:clrMapOvr>
    <a:masterClrMapping/>
  </p:clrMapOvr>
  <p:transition>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275606"/>
            <a:ext cx="5110163"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a:extLst>
              <a:ext uri="{FF2B5EF4-FFF2-40B4-BE49-F238E27FC236}">
                <a16:creationId xmlns:a16="http://schemas.microsoft.com/office/drawing/2014/main" xmlns="" id="{10495775-5972-455D-A20C-E1BB273DA83B}"/>
              </a:ext>
            </a:extLst>
          </p:cNvPr>
          <p:cNvSpPr txBox="1">
            <a:spLocks/>
          </p:cNvSpPr>
          <p:nvPr/>
        </p:nvSpPr>
        <p:spPr>
          <a:xfrm>
            <a:off x="1439466" y="1113235"/>
            <a:ext cx="3996928" cy="422672"/>
          </a:xfrm>
          <a:prstGeom prst="rect">
            <a:avLst/>
          </a:prstGeom>
        </p:spPr>
        <p:txBody>
          <a:bodyPr/>
          <a:lstStyle/>
          <a:p>
            <a:pPr defTabSz="685800" eaLnBrk="0" fontAlgn="base" hangingPunct="0">
              <a:spcBef>
                <a:spcPct val="0"/>
              </a:spcBef>
              <a:spcAft>
                <a:spcPct val="0"/>
              </a:spcAft>
              <a:defRPr/>
            </a:pPr>
            <a:endParaRPr lang="zh-CN" altLang="en-US" sz="2100" b="1" kern="0" dirty="0">
              <a:solidFill>
                <a:srgbClr val="000066"/>
              </a:solidFill>
              <a:latin typeface="Arial"/>
              <a:ea typeface="宋体" panose="02010600030101010101" pitchFamily="2" charset="-122"/>
              <a:cs typeface="+mj-cs"/>
            </a:endParaRPr>
          </a:p>
        </p:txBody>
      </p:sp>
      <p:sp>
        <p:nvSpPr>
          <p:cNvPr id="8196" name="Text Box 6"/>
          <p:cNvSpPr txBox="1">
            <a:spLocks noChangeArrowheads="1"/>
          </p:cNvSpPr>
          <p:nvPr/>
        </p:nvSpPr>
        <p:spPr bwMode="auto">
          <a:xfrm>
            <a:off x="1483519" y="289323"/>
            <a:ext cx="4600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lr>
                <a:schemeClr val="hlink"/>
              </a:buClr>
              <a:buFont typeface="Wingdings" panose="05000000000000000000" pitchFamily="2" charset="2"/>
              <a:buChar char="v"/>
              <a:defRPr sz="2800" b="1">
                <a:solidFill>
                  <a:schemeClr val="tx2"/>
                </a:solidFill>
                <a:latin typeface="Verdana" panose="020B0604030504040204" pitchFamily="34" charset="0"/>
              </a:defRPr>
            </a:lvl1pPr>
            <a:lvl2pPr marL="742950" indent="-285750">
              <a:spcBef>
                <a:spcPct val="20000"/>
              </a:spcBef>
              <a:buClr>
                <a:schemeClr val="accent1"/>
              </a:buClr>
              <a:buFont typeface="Wingdings" panose="05000000000000000000" pitchFamily="2" charset="2"/>
              <a:buChar char="§"/>
              <a:defRPr sz="2800">
                <a:solidFill>
                  <a:schemeClr val="tx1"/>
                </a:solidFill>
                <a:latin typeface="Arial" panose="020B0604020202020204" pitchFamily="34" charset="0"/>
              </a:defRPr>
            </a:lvl2pPr>
            <a:lvl3pPr marL="1143000" indent="-228600">
              <a:spcBef>
                <a:spcPct val="20000"/>
              </a:spcBef>
              <a:buClr>
                <a:schemeClr val="tx1"/>
              </a:buClr>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defTabSz="685800" fontAlgn="base">
              <a:spcBef>
                <a:spcPct val="50000"/>
              </a:spcBef>
              <a:spcAft>
                <a:spcPct val="0"/>
              </a:spcAft>
              <a:buClrTx/>
              <a:buFont typeface="Wingdings" panose="05000000000000000000" pitchFamily="2" charset="2"/>
              <a:buNone/>
            </a:pPr>
            <a:r>
              <a:rPr lang="zh-CN" altLang="en-US" sz="2400" dirty="0" smtClean="0">
                <a:solidFill>
                  <a:srgbClr val="FFFFFF"/>
                </a:solidFill>
                <a:latin typeface="Arial" panose="020B0604020202020204" pitchFamily="34" charset="0"/>
                <a:ea typeface="宋体" panose="02010600030101010101" pitchFamily="2" charset="-122"/>
              </a:rPr>
              <a:t>背景：第三</a:t>
            </a:r>
            <a:r>
              <a:rPr lang="zh-CN" altLang="en-US" sz="2400" dirty="0">
                <a:solidFill>
                  <a:srgbClr val="FFFFFF"/>
                </a:solidFill>
                <a:latin typeface="Arial" panose="020B0604020202020204" pitchFamily="34" charset="0"/>
                <a:ea typeface="宋体" panose="02010600030101010101" pitchFamily="2" charset="-122"/>
              </a:rPr>
              <a:t>方物流的</a:t>
            </a:r>
            <a:r>
              <a:rPr lang="zh-CN" altLang="en-US" sz="2400" dirty="0" smtClean="0">
                <a:solidFill>
                  <a:srgbClr val="FFFFFF"/>
                </a:solidFill>
                <a:latin typeface="Arial" panose="020B0604020202020204" pitchFamily="34" charset="0"/>
                <a:ea typeface="宋体" panose="02010600030101010101" pitchFamily="2" charset="-122"/>
              </a:rPr>
              <a:t>产生</a:t>
            </a:r>
            <a:endParaRPr lang="zh-CN" altLang="en-US" sz="2400" dirty="0">
              <a:solidFill>
                <a:srgbClr val="FFFFFF"/>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549362181"/>
      </p:ext>
    </p:extLst>
  </p:cSld>
  <p:clrMapOvr>
    <a:masterClrMapping/>
  </p:clrMapOvr>
  <p:transition>
    <p:pull dir="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2.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3.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4.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ags/tag5.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Logo2016.emf"/>
  <p:tag name="MLI" val="1"/>
  <p:tag name="SHAPECLASSNAME" val="LogoOnSlides"/>
  <p:tag name="SHAPECLASSPROTECTIONTYPE" val="15"/>
</p:tagLst>
</file>

<file path=ppt/tags/tag6.xml><?xml version="1.0" encoding="utf-8"?>
<p:tagLst xmlns:a="http://schemas.openxmlformats.org/drawingml/2006/main" xmlns:r="http://schemas.openxmlformats.org/officeDocument/2006/relationships" xmlns:p="http://schemas.openxmlformats.org/presentationml/2006/main">
  <p:tag name="COLORS" val="-2;-2;-2;-2;-2;-2"/>
  <p:tag name="COLORSETCLASSNAME" val="ColorSet1"/>
  <p:tag name="SHAPESETGROUPCLASSNAME" val="ShapeSetGroup1"/>
  <p:tag name="SHAPESETCLASSNAME" val="Slide"/>
  <p:tag name="COLORSETGROUPCLASSNAME" val="ColorSetGroup1"/>
  <p:tag name="FONTSETGROUPCLASSNAME" val="FontSetGroup1"/>
  <p:tag name="SHAPECLASSFILE" val="Bosch-Supergraphic-Bottom-16-9.png"/>
  <p:tag name="MLI" val="1"/>
  <p:tag name="SHAPECLASSNAME" val="ColorBarOnSlides"/>
  <p:tag name="SHAPECLASSPROTECTIONTYPE" val="15"/>
</p:tagLst>
</file>

<file path=ppt/tags/tag7.xml><?xml version="1.0" encoding="utf-8"?>
<p:tagLst xmlns:a="http://schemas.openxmlformats.org/drawingml/2006/main" xmlns:r="http://schemas.openxmlformats.org/officeDocument/2006/relationships" xmlns:p="http://schemas.openxmlformats.org/presentationml/2006/main">
  <p:tag name="FONT" val="Disguised"/>
  <p:tag name="FONTSETCLASSNAME" val="FontSet1"/>
  <p:tag name="COLORS" val="-2;-2;-2;-2;-2;-2"/>
  <p:tag name="COLORSETCLASSNAME" val="ColorSet1"/>
  <p:tag name="MLI" val="1"/>
  <p:tag name="SHAPESETGROUPCLASSNAME" val="ShapeSetGroup1"/>
  <p:tag name="SHAPESETCLASSNAME" val="TitleSlide"/>
  <p:tag name="COLORSETGROUPCLASSNAME" val="ColorSetGroup1"/>
  <p:tag name="FONTSETGROUPCLASSNAME" val="FontSetGroup1"/>
  <p:tag name="SHAPECLASSNAME" val="HiddenSubtitle"/>
  <p:tag name="SHAPECLASSPROTECTIONTYPE" val="0"/>
  <p:tag name="ML_SENDTOBACK" val=" 1"/>
</p:tagLst>
</file>

<file path=ppt/tags/tag8.xml><?xml version="1.0" encoding="utf-8"?>
<p:tagLst xmlns:a="http://schemas.openxmlformats.org/drawingml/2006/main" xmlns:r="http://schemas.openxmlformats.org/officeDocument/2006/relationships" xmlns:p="http://schemas.openxmlformats.org/presentationml/2006/main">
  <p:tag name="FONT" val="Reg80"/>
  <p:tag name="FONTSETCLASSNAME" val="FontSet1"/>
  <p:tag name="COLORS" val="-2;-2;-2;-2;White;-2"/>
  <p:tag name="COLORSETCLASSNAME" val="ColorSet1"/>
  <p:tag name="MLI" val="1"/>
  <p:tag name="SHAPESETGROUPCLASSNAME" val="ShapeSetGroup1"/>
  <p:tag name="SHAPESETCLASSNAME" val="TitleSlide"/>
  <p:tag name="COLORSETGROUPCLASSNAME" val="ColorSetGroup1"/>
  <p:tag name="FONTSETGROUPCLASSNAME" val="FontSetGroup1"/>
  <p:tag name="SHAPECLASSNAME" val="TitleOnTitleSlides"/>
  <p:tag name="SHAPECLASSPROTECTIONTYPE"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Bosch">
  <a:themeElements>
    <a:clrScheme name="Custom 1">
      <a:dk1>
        <a:sysClr val="windowText" lastClr="000000"/>
      </a:dk1>
      <a:lt1>
        <a:sysClr val="window" lastClr="FFFFFF"/>
      </a:lt1>
      <a:dk2>
        <a:srgbClr val="424C58"/>
      </a:dk2>
      <a:lt2>
        <a:srgbClr val="B2B3B5"/>
      </a:lt2>
      <a:accent1>
        <a:srgbClr val="A80163"/>
      </a:accent1>
      <a:accent2>
        <a:srgbClr val="3F136C"/>
      </a:accent2>
      <a:accent3>
        <a:srgbClr val="08427E"/>
      </a:accent3>
      <a:accent4>
        <a:srgbClr val="0E78C5"/>
      </a:accent4>
      <a:accent5>
        <a:srgbClr val="1399A0"/>
      </a:accent5>
      <a:accent6>
        <a:srgbClr val="67B419"/>
      </a:accent6>
      <a:hlink>
        <a:srgbClr val="738CB4"/>
      </a:hlink>
      <a:folHlink>
        <a:srgbClr val="B0BBD0"/>
      </a:folHlink>
    </a:clrScheme>
    <a:fontScheme name="Custom 1">
      <a:majorFont>
        <a:latin typeface="Bosch Office Sans"/>
        <a:ea typeface=""/>
        <a:cs typeface=""/>
      </a:majorFont>
      <a:minorFont>
        <a:latin typeface="Bosch Office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9525" cap="flat" cmpd="sng" algn="ctr">
          <a:solidFill>
            <a:srgbClr val="3F136C"/>
          </a:solidFill>
          <a:prstDash val="solid"/>
        </a:ln>
      </a:spPr>
      <a:bodyPr rtlCol="0" anchor="ctr"/>
      <a:lstStyle>
        <a:defPPr marL="0" marR="0" indent="0" algn="ctr" defTabSz="914400" eaLnBrk="1" fontAlgn="auto" latinLnBrk="0" hangingPunct="1">
          <a:lnSpc>
            <a:spcPct val="100000"/>
          </a:lnSpc>
          <a:spcBef>
            <a:spcPts val="0"/>
          </a:spcBef>
          <a:spcAft>
            <a:spcPts val="0"/>
          </a:spcAft>
          <a:buClrTx/>
          <a:buSzTx/>
          <a:buFontTx/>
          <a:buNone/>
          <a:defRPr kumimoji="0" sz="1800" b="0" i="0" u="none" strike="noStrike" kern="0" cap="none" spc="0" normalizeH="0" baseline="0" noProof="0" dirty="0" smtClean="0">
            <a:ln>
              <a:noFill/>
            </a:ln>
            <a:solidFill>
              <a:srgbClr val="000000"/>
            </a:solidFill>
            <a:effectLst/>
            <a:uLnTx/>
            <a:uFillTx/>
            <a:latin typeface="Bosch Office Sans"/>
            <a:ea typeface="+mn-ea"/>
            <a:cs typeface="+mn-cs"/>
          </a:defRPr>
        </a:defPPr>
      </a:lstStyle>
    </a:spDef>
    <a:txDef>
      <a:spPr>
        <a:noFill/>
      </a:spPr>
      <a:bodyPr wrap="square" lIns="0" tIns="0" rIns="0" bIns="0" rtlCol="0">
        <a:noAutofit/>
      </a:bodyPr>
      <a:lstStyle>
        <a:defPPr marR="0" defTabSz="914400" eaLnBrk="1" fontAlgn="auto" latinLnBrk="0" hangingPunct="1">
          <a:lnSpc>
            <a:spcPts val="2300"/>
          </a:lnSpc>
          <a:spcBef>
            <a:spcPts val="500"/>
          </a:spcBef>
          <a:spcAft>
            <a:spcPts val="0"/>
          </a:spcAft>
          <a:buClrTx/>
          <a:buSzTx/>
          <a:buFontTx/>
          <a:buNone/>
          <a:defRPr kumimoji="0" sz="1800" b="0" i="0" u="none" strike="noStrike" kern="0" cap="none" spc="0" normalizeH="0" baseline="0" noProof="0" dirty="0" smtClean="0">
            <a:ln>
              <a:noFill/>
            </a:ln>
            <a:solidFill>
              <a:srgbClr val="000000"/>
            </a:solidFill>
            <a:effectLst/>
            <a:uLnTx/>
            <a:uFillTx/>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43TGp_happy_light_v2_e">
  <a:themeElements>
    <a:clrScheme name="143TGp_happy_light_v2_e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fontScheme name="143TGp_happy_light_v2_e">
      <a:majorFont>
        <a:latin typeface="Arial"/>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43TGp_happy_light_v2_e 1">
        <a:dk1>
          <a:srgbClr val="000066"/>
        </a:dk1>
        <a:lt1>
          <a:srgbClr val="FFFFFF"/>
        </a:lt1>
        <a:dk2>
          <a:srgbClr val="1D7ACF"/>
        </a:dk2>
        <a:lt2>
          <a:srgbClr val="C0C0C0"/>
        </a:lt2>
        <a:accent1>
          <a:srgbClr val="189E8E"/>
        </a:accent1>
        <a:accent2>
          <a:srgbClr val="E0BB20"/>
        </a:accent2>
        <a:accent3>
          <a:srgbClr val="FFFFFF"/>
        </a:accent3>
        <a:accent4>
          <a:srgbClr val="000056"/>
        </a:accent4>
        <a:accent5>
          <a:srgbClr val="ABCCC6"/>
        </a:accent5>
        <a:accent6>
          <a:srgbClr val="CBA91C"/>
        </a:accent6>
        <a:hlink>
          <a:srgbClr val="5AA5DE"/>
        </a:hlink>
        <a:folHlink>
          <a:srgbClr val="9885A3"/>
        </a:folHlink>
      </a:clrScheme>
      <a:clrMap bg1="lt1" tx1="dk1" bg2="lt2" tx2="dk2" accent1="accent1" accent2="accent2" accent3="accent3" accent4="accent4" accent5="accent5" accent6="accent6" hlink="hlink" folHlink="folHlink"/>
    </a:extraClrScheme>
    <a:extraClrScheme>
      <a:clrScheme name="143TGp_happy_light_v2_e 2">
        <a:dk1>
          <a:srgbClr val="000066"/>
        </a:dk1>
        <a:lt1>
          <a:srgbClr val="FFFFFF"/>
        </a:lt1>
        <a:dk2>
          <a:srgbClr val="238D3F"/>
        </a:dk2>
        <a:lt2>
          <a:srgbClr val="DDDDDD"/>
        </a:lt2>
        <a:accent1>
          <a:srgbClr val="808080"/>
        </a:accent1>
        <a:accent2>
          <a:srgbClr val="CC9900"/>
        </a:accent2>
        <a:accent3>
          <a:srgbClr val="FFFFFF"/>
        </a:accent3>
        <a:accent4>
          <a:srgbClr val="000056"/>
        </a:accent4>
        <a:accent5>
          <a:srgbClr val="C0C0C0"/>
        </a:accent5>
        <a:accent6>
          <a:srgbClr val="B98A00"/>
        </a:accent6>
        <a:hlink>
          <a:srgbClr val="D9C741"/>
        </a:hlink>
        <a:folHlink>
          <a:srgbClr val="336699"/>
        </a:folHlink>
      </a:clrScheme>
      <a:clrMap bg1="lt1" tx1="dk1" bg2="lt2" tx2="dk2" accent1="accent1" accent2="accent2" accent3="accent3" accent4="accent4" accent5="accent5" accent6="accent6" hlink="hlink" folHlink="folHlink"/>
    </a:extraClrScheme>
    <a:extraClrScheme>
      <a:clrScheme name="143TGp_happy_light_v2_e 3">
        <a:dk1>
          <a:srgbClr val="000066"/>
        </a:dk1>
        <a:lt1>
          <a:srgbClr val="FFFFFF"/>
        </a:lt1>
        <a:dk2>
          <a:srgbClr val="D75F1D"/>
        </a:dk2>
        <a:lt2>
          <a:srgbClr val="DDDDDD"/>
        </a:lt2>
        <a:accent1>
          <a:srgbClr val="3885A0"/>
        </a:accent1>
        <a:accent2>
          <a:srgbClr val="3399FF"/>
        </a:accent2>
        <a:accent3>
          <a:srgbClr val="FFFFFF"/>
        </a:accent3>
        <a:accent4>
          <a:srgbClr val="000056"/>
        </a:accent4>
        <a:accent5>
          <a:srgbClr val="AEC2CD"/>
        </a:accent5>
        <a:accent6>
          <a:srgbClr val="2D8AE7"/>
        </a:accent6>
        <a:hlink>
          <a:srgbClr val="4B67B7"/>
        </a:hlink>
        <a:folHlink>
          <a:srgbClr val="7B6A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_Office 主题​​">
  <a:themeElements>
    <a:clrScheme name="Office">
      <a:dk1>
        <a:srgbClr val="000000"/>
      </a:dk1>
      <a:lt1>
        <a:srgbClr val="FFFFFF"/>
      </a:lt1>
      <a:dk2>
        <a:srgbClr val="4A66AC"/>
      </a:dk2>
      <a:lt2>
        <a:srgbClr val="E0EBF6"/>
      </a:lt2>
      <a:accent1>
        <a:srgbClr val="001ED2"/>
      </a:accent1>
      <a:accent2>
        <a:srgbClr val="2E4CFF"/>
      </a:accent2>
      <a:accent3>
        <a:srgbClr val="DFB200"/>
      </a:accent3>
      <a:accent4>
        <a:srgbClr val="BF9000"/>
      </a:accent4>
      <a:accent5>
        <a:srgbClr val="5B9BD5"/>
      </a:accent5>
      <a:accent6>
        <a:srgbClr val="70AD47"/>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TotalTime>
  <Words>1624</Words>
  <Application>Microsoft Office PowerPoint</Application>
  <PresentationFormat>全屏显示(16:9)</PresentationFormat>
  <Paragraphs>187</Paragraphs>
  <Slides>32</Slides>
  <Notes>13</Notes>
  <HiddenSlides>0</HiddenSlides>
  <MMClips>0</MMClips>
  <ScaleCrop>false</ScaleCrop>
  <HeadingPairs>
    <vt:vector size="6" baseType="variant">
      <vt:variant>
        <vt:lpstr>已用的字体</vt:lpstr>
      </vt:variant>
      <vt:variant>
        <vt:i4>21</vt:i4>
      </vt:variant>
      <vt:variant>
        <vt:lpstr>主题</vt:lpstr>
      </vt:variant>
      <vt:variant>
        <vt:i4>8</vt:i4>
      </vt:variant>
      <vt:variant>
        <vt:lpstr>幻灯片标题</vt:lpstr>
      </vt:variant>
      <vt:variant>
        <vt:i4>32</vt:i4>
      </vt:variant>
    </vt:vector>
  </HeadingPairs>
  <TitlesOfParts>
    <vt:vector size="61" baseType="lpstr">
      <vt:lpstr>Bosch Office Sans</vt:lpstr>
      <vt:lpstr>OPPOSans B</vt:lpstr>
      <vt:lpstr>OPPOSans H</vt:lpstr>
      <vt:lpstr>Source Han Sans</vt:lpstr>
      <vt:lpstr>Source Han Sans CN Bold</vt:lpstr>
      <vt:lpstr>等线</vt:lpstr>
      <vt:lpstr>黑体</vt:lpstr>
      <vt:lpstr>华光黑变_CNKI</vt:lpstr>
      <vt:lpstr>华文楷体</vt:lpstr>
      <vt:lpstr>楷体_GB2312</vt:lpstr>
      <vt:lpstr>宋体</vt:lpstr>
      <vt:lpstr>微软雅黑</vt:lpstr>
      <vt:lpstr>Arial</vt:lpstr>
      <vt:lpstr>Calibri</vt:lpstr>
      <vt:lpstr>Cambria</vt:lpstr>
      <vt:lpstr>Garamond</vt:lpstr>
      <vt:lpstr>Times New Roman</vt:lpstr>
      <vt:lpstr>Verdana</vt:lpstr>
      <vt:lpstr>Wingdings</vt:lpstr>
      <vt:lpstr>Wingdings 2</vt:lpstr>
      <vt:lpstr>Wingdings 3</vt:lpstr>
      <vt:lpstr>Office 主题​​</vt:lpstr>
      <vt:lpstr>Bosch</vt:lpstr>
      <vt:lpstr>1_Bosch</vt:lpstr>
      <vt:lpstr>5_Office Theme</vt:lpstr>
      <vt:lpstr>Office Theme</vt:lpstr>
      <vt:lpstr>3_Office Theme</vt:lpstr>
      <vt:lpstr>143TGp_happy_light_v2_e</vt:lpstr>
      <vt:lpstr>1_Office 主题​​</vt:lpstr>
      <vt:lpstr>PowerPoint 演示文稿</vt:lpstr>
      <vt:lpstr>企业回收物流的特点</vt:lpstr>
      <vt:lpstr>PowerPoint 演示文稿</vt:lpstr>
      <vt:lpstr>任务三</vt:lpstr>
      <vt:lpstr>PowerPoint 演示文稿</vt:lpstr>
      <vt:lpstr>案例：UPS提供吉他装配和调音服务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nsq15050797017@outlook.com</dc:creator>
  <cp:lastModifiedBy>AutoBVT</cp:lastModifiedBy>
  <cp:revision>639</cp:revision>
  <dcterms:created xsi:type="dcterms:W3CDTF">2020-05-27T12:17:00Z</dcterms:created>
  <dcterms:modified xsi:type="dcterms:W3CDTF">2025-08-23T02:14:30Z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157700F2AF8941F386043FF74975DD27</vt:lpwstr>
  </property>
</Properties>
</file>